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1"/>
  </p:notesMasterIdLst>
  <p:sldIdLst>
    <p:sldId id="298" r:id="rId2"/>
    <p:sldId id="290" r:id="rId3"/>
    <p:sldId id="299" r:id="rId4"/>
    <p:sldId id="344" r:id="rId5"/>
    <p:sldId id="351" r:id="rId6"/>
    <p:sldId id="301" r:id="rId7"/>
    <p:sldId id="345" r:id="rId8"/>
    <p:sldId id="346" r:id="rId9"/>
    <p:sldId id="347" r:id="rId10"/>
    <p:sldId id="348" r:id="rId11"/>
    <p:sldId id="349" r:id="rId12"/>
    <p:sldId id="350" r:id="rId13"/>
    <p:sldId id="352" r:id="rId14"/>
    <p:sldId id="357" r:id="rId15"/>
    <p:sldId id="353" r:id="rId16"/>
    <p:sldId id="354" r:id="rId17"/>
    <p:sldId id="355" r:id="rId18"/>
    <p:sldId id="356" r:id="rId19"/>
    <p:sldId id="335" r:id="rId2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8EE"/>
    <a:srgbClr val="0E419C"/>
    <a:srgbClr val="F6B940"/>
    <a:srgbClr val="29A3FF"/>
    <a:srgbClr val="0594F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169" autoAdjust="0"/>
    <p:restoredTop sz="85030"/>
  </p:normalViewPr>
  <p:slideViewPr>
    <p:cSldViewPr snapToGrid="0" showGuides="1">
      <p:cViewPr varScale="1">
        <p:scale>
          <a:sx n="89" d="100"/>
          <a:sy n="89" d="100"/>
        </p:scale>
        <p:origin x="176" y="35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2025/2/26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uaweicloud.com/devcloud/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dirty="0"/>
              <a:t>各位同学大家好，我是助教潘孝雯，今天将由我来为大家介绍</a:t>
            </a:r>
            <a:r>
              <a:rPr lang="en-US" altLang="zh-CN" dirty="0" err="1"/>
              <a:t>CodeArts</a:t>
            </a:r>
            <a:r>
              <a:rPr lang="zh-CN" altLang="en-US" dirty="0"/>
              <a:t>平台的主要功能，以及如何利用这个平台来提高我们软件开发过程的效率和质量。之后大家的课程项目也将在这个平台上进行小组合作开发。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A901C0-0435-35A6-F0BA-0440CE6DC2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5408FC78-1349-B57E-CF47-FA6C8802176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B155D1F-9607-F4EB-D6D2-31947FDBF7FB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 altLang="zh-CN" dirty="0"/>
              <a:t>5. </a:t>
            </a:r>
            <a:r>
              <a:rPr lang="zh-CN" altLang="en-US" b="1" dirty="0"/>
              <a:t>邀请项目成员：</a:t>
            </a:r>
            <a:endParaRPr lang="zh-CN" altLang="en-US" dirty="0"/>
          </a:p>
          <a:p>
            <a:r>
              <a:rPr lang="zh-CN" altLang="en-US" dirty="0"/>
              <a:t>在“设置” </a:t>
            </a:r>
            <a:r>
              <a:rPr lang="en-US" altLang="zh-CN" dirty="0"/>
              <a:t>— “</a:t>
            </a:r>
            <a:r>
              <a:rPr lang="zh-CN" altLang="en-US" dirty="0"/>
              <a:t>成员管理”中，组长可以邀请团队成员加入项目。务必确保每位组员的账号已经加入项目。</a:t>
            </a:r>
          </a:p>
          <a:p>
            <a:r>
              <a:rPr lang="zh-CN" altLang="en-US" dirty="0"/>
              <a:t>这个步骤可能需要大家完成企业认证，稍后我会在群里发一个认证教程，大家按照教程步骤走就可以。组长会辛苦一些，需要手动把组员拉进来。大家还可以尝试使用通过链接邀请，但是我们几个助教通过链接邀请都失败了，如果有同学可以通过链接邀请成功的话也可以在课程群里说一声。</a:t>
            </a:r>
          </a:p>
        </p:txBody>
      </p:sp>
    </p:spTree>
    <p:extLst>
      <p:ext uri="{BB962C8B-B14F-4D97-AF65-F5344CB8AC3E}">
        <p14:creationId xmlns:p14="http://schemas.microsoft.com/office/powerpoint/2010/main" val="31724792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E176E4-F3EB-05FA-2B5E-B748A63E3C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93B705F3-2795-8AFD-04F1-4469A2835D1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B5A539F-8C65-3443-24AD-969B7530DA2C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 altLang="zh-CN" dirty="0"/>
              <a:t>6. </a:t>
            </a:r>
            <a:r>
              <a:rPr lang="zh-CN" altLang="en-US" b="1" dirty="0"/>
              <a:t>邀请助教加入代码仓库：</a:t>
            </a:r>
            <a:endParaRPr lang="zh-CN" altLang="en-US" dirty="0"/>
          </a:p>
          <a:p>
            <a:r>
              <a:rPr lang="zh-CN" altLang="en-US" dirty="0"/>
              <a:t>所有组员加入代码仓库后，组长需要将助教账号加入，并设置为“产品经理”角色，确保助教能对项目进行有效管理。每个组都会对应一位助教，等分组结束后会把每一组的组号以及对应的助教老师名单发到群里，需要每一组的组长自行联系助教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407653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16DB85-1B87-D080-3816-19E6A80506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50F6141B-0469-17DA-B81B-BEC99942CED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DA145B2-4C58-26FA-88F5-FB4E760C2605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 altLang="zh-CN" dirty="0"/>
              <a:t>7. </a:t>
            </a:r>
            <a:r>
              <a:rPr lang="zh-CN" altLang="en-US" b="1" dirty="0"/>
              <a:t>设置用户昵称：</a:t>
            </a:r>
            <a:endParaRPr lang="zh-CN" altLang="en-US" dirty="0"/>
          </a:p>
          <a:p>
            <a:r>
              <a:rPr lang="zh-CN" altLang="en-US" dirty="0"/>
              <a:t>最后，每位同学需要在个人头像处设置昵称，格式为“姓名</a:t>
            </a:r>
            <a:r>
              <a:rPr lang="en-US" altLang="zh-CN" dirty="0"/>
              <a:t>-</a:t>
            </a:r>
            <a:r>
              <a:rPr lang="zh-CN" altLang="en-US" dirty="0"/>
              <a:t>学号”，例如“张三</a:t>
            </a:r>
            <a:r>
              <a:rPr lang="en-US" altLang="zh-CN" dirty="0"/>
              <a:t>-22222010999”</a:t>
            </a:r>
            <a:r>
              <a:rPr lang="zh-CN" altLang="en-US" dirty="0"/>
              <a:t>。方便我们在项目中识别每个成员。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741585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接下来，我将为大家介绍</a:t>
            </a:r>
            <a:r>
              <a:rPr kumimoji="1" lang="en-US" altLang="zh-CN" dirty="0" err="1"/>
              <a:t>CodeArts</a:t>
            </a:r>
            <a:r>
              <a:rPr kumimoji="1" lang="zh-CN" altLang="en-US" dirty="0"/>
              <a:t>的一些主要功能。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50990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57D52A-B794-DEBD-F71F-C435F22382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CAE73206-B751-855A-8F72-DBC87F80AE9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74C9BE0-4DE3-629F-0D24-17DBC0555A7F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 altLang="zh-CN" dirty="0"/>
              <a:t>1. </a:t>
            </a:r>
            <a:r>
              <a:rPr lang="zh-CN" altLang="en-US" b="1" dirty="0"/>
              <a:t>需求管理：</a:t>
            </a:r>
            <a:endParaRPr lang="zh-CN" altLang="en-US" dirty="0"/>
          </a:p>
          <a:p>
            <a:r>
              <a:rPr lang="en" altLang="zh-CN" dirty="0" err="1"/>
              <a:t>CodeArts</a:t>
            </a:r>
            <a:r>
              <a:rPr lang="zh-CN" altLang="en-US" dirty="0"/>
              <a:t>提供系统化的需求收集、分析、跟踪与变更控制服务。通过一键录入系统，可以轻松实现需求的同步更新，并确保团队成员能够实时获取最新的需求信息，优化整个开发生命周期中的需求管理。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718711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198B53-6530-27D0-F626-FF56EAFCAF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F054A3E5-5474-8CAD-CE5E-6B9C75A7C55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FA987B2-23D3-9B8C-7C3E-52B0381979B3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 altLang="zh-CN" dirty="0"/>
              <a:t>2. </a:t>
            </a:r>
            <a:r>
              <a:rPr lang="zh-CN" altLang="en-US" b="1" dirty="0"/>
              <a:t>代码托管：</a:t>
            </a:r>
            <a:endParaRPr lang="zh-CN" altLang="en-US" dirty="0"/>
          </a:p>
          <a:p>
            <a:r>
              <a:rPr lang="en" altLang="zh-CN" dirty="0" err="1"/>
              <a:t>CodeArts</a:t>
            </a:r>
            <a:r>
              <a:rPr lang="zh-CN" altLang="en-US" dirty="0"/>
              <a:t>为开发者提供基于</a:t>
            </a:r>
            <a:r>
              <a:rPr lang="en" altLang="zh-CN" dirty="0"/>
              <a:t>Git</a:t>
            </a:r>
            <a:r>
              <a:rPr lang="zh-CN" altLang="en-US" dirty="0"/>
              <a:t>的在线代码托管服务。开发者可以通过平台轻松实现代码的克隆、下载、提交、推送等操作，确保线上线下的协同开发。</a:t>
            </a:r>
          </a:p>
        </p:txBody>
      </p:sp>
    </p:spTree>
    <p:extLst>
      <p:ext uri="{BB962C8B-B14F-4D97-AF65-F5344CB8AC3E}">
        <p14:creationId xmlns:p14="http://schemas.microsoft.com/office/powerpoint/2010/main" val="19891068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DEBF30-D5CB-1A97-F0A4-A798D2BE49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BFC5E5F1-86C5-8F2D-CD1D-05A19F7E708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74691AB-FF7D-13A4-21C9-5E1BD3E138A6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/>
              <a:t>而为了保证代码提交的安全性，开发者</a:t>
            </a:r>
            <a:r>
              <a:rPr lang="zh-CN" altLang="en-US" dirty="0"/>
              <a:t>需要设置</a:t>
            </a:r>
            <a:r>
              <a:rPr lang="en" altLang="zh-CN" dirty="0"/>
              <a:t>SSH</a:t>
            </a:r>
            <a:r>
              <a:rPr lang="zh-CN" altLang="en-US" dirty="0"/>
              <a:t>密钥，具体方法可以参考帮助文档。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73177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CBAE68-7D7B-660C-0708-9F694FF7CB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4709F68F-BF97-7AAA-10CF-EB7E8036113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5868170-7F6E-2D11-CDCE-DE329E57A74A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 altLang="zh-CN" dirty="0"/>
              <a:t>3. </a:t>
            </a:r>
            <a:r>
              <a:rPr lang="zh-CN" altLang="en-US" b="1" dirty="0"/>
              <a:t>代码检查：</a:t>
            </a:r>
            <a:endParaRPr lang="zh-CN" altLang="en-US" dirty="0"/>
          </a:p>
          <a:p>
            <a:r>
              <a:rPr lang="en" altLang="zh-CN" dirty="0" err="1"/>
              <a:t>CodeArts</a:t>
            </a:r>
            <a:r>
              <a:rPr lang="zh-CN" altLang="en-US" dirty="0"/>
              <a:t>还提供强大的代码质量管理服务，支持</a:t>
            </a:r>
            <a:r>
              <a:rPr lang="en" altLang="zh-CN" dirty="0"/>
              <a:t>Java</a:t>
            </a:r>
            <a:r>
              <a:rPr lang="zh-CN" altLang="en" dirty="0"/>
              <a:t>、</a:t>
            </a:r>
            <a:r>
              <a:rPr lang="en" altLang="zh-CN" dirty="0"/>
              <a:t>C++</a:t>
            </a:r>
            <a:r>
              <a:rPr lang="zh-CN" altLang="en" dirty="0"/>
              <a:t>、</a:t>
            </a:r>
            <a:r>
              <a:rPr lang="en" altLang="zh-CN" dirty="0"/>
              <a:t>PHP</a:t>
            </a:r>
            <a:r>
              <a:rPr lang="zh-CN" altLang="en-US" dirty="0"/>
              <a:t>等主流开发语言。平台能够进行静态检查、代码架构检查、安全检查等，帮助开发者发现代码中的潜在问题，提升代码质量。通过质量评分和缺陷改进趋势分析，</a:t>
            </a:r>
            <a:r>
              <a:rPr lang="en" altLang="zh-CN" dirty="0" err="1"/>
              <a:t>CodeArts</a:t>
            </a:r>
            <a:r>
              <a:rPr lang="zh-CN" altLang="en-US" dirty="0"/>
              <a:t>为团队提供科学的管理工具。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408188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53B06A-F7D5-B587-236D-26D76BA2BE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0622DBFD-CA7E-0852-9905-62540E41CD0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E7CF408-39B8-11C6-FB2A-12EC5FF2F613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 altLang="zh-CN" dirty="0"/>
              <a:t>4. </a:t>
            </a:r>
            <a:r>
              <a:rPr lang="zh-CN" altLang="en-US" b="1" dirty="0"/>
              <a:t>代码测试：</a:t>
            </a:r>
            <a:endParaRPr lang="zh-CN" altLang="en-US" dirty="0"/>
          </a:p>
          <a:p>
            <a:r>
              <a:rPr lang="en" altLang="zh-CN" dirty="0" err="1"/>
              <a:t>CodeArts</a:t>
            </a:r>
            <a:r>
              <a:rPr lang="zh-CN" altLang="en-US" dirty="0"/>
              <a:t>提供了一站式自动化测试工厂解决方案，覆盖测试设计、测试用例、测试管理、接口自动化测试等功能。平台还提供缺陷上报和质量看板等方式，帮助团队高效管理测试活动，确保软件产品的质量。在这里值得注意的是，除测试设计功能外，其余的测试功能是付费功能，大家可以了解一下，不做强制要求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086785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1" dirty="0"/>
              <a:t>总结与展望</a:t>
            </a:r>
            <a:endParaRPr lang="zh-CN" altLang="en-US" dirty="0"/>
          </a:p>
          <a:p>
            <a:r>
              <a:rPr lang="zh-CN" altLang="en-US" dirty="0"/>
              <a:t>今天我们简要介绍了</a:t>
            </a:r>
            <a:r>
              <a:rPr lang="en" altLang="zh-CN" dirty="0" err="1"/>
              <a:t>CodeArts</a:t>
            </a:r>
            <a:r>
              <a:rPr lang="zh-CN" altLang="en-US" dirty="0"/>
              <a:t>平台的基础概述、使用准备以及核心功能。通过这些功能，</a:t>
            </a:r>
            <a:r>
              <a:rPr lang="en" altLang="zh-CN" dirty="0" err="1"/>
              <a:t>CodeArts</a:t>
            </a:r>
            <a:r>
              <a:rPr lang="zh-CN" altLang="en-US" dirty="0"/>
              <a:t>能够帮助我们在整个软件开发生命周期中实现高效的协作和管理，提升软件开发的质量和效率。希望大家能够充分利用这个平台，提升自己的开发技能，为后续的项目工作做好准备。</a:t>
            </a:r>
          </a:p>
          <a:p>
            <a:r>
              <a:rPr lang="zh-CN" altLang="en-US" dirty="0"/>
              <a:t>谢谢大家！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94819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dirty="0"/>
              <a:t>接下来我将从三个方面介绍</a:t>
            </a:r>
            <a:r>
              <a:rPr lang="en-US" altLang="zh-CN" dirty="0" err="1"/>
              <a:t>CodeArts</a:t>
            </a:r>
            <a:r>
              <a:rPr lang="zh-CN" altLang="en-US" dirty="0"/>
              <a:t>平台，分别是平台概述、项目开始前的准备工作、以及平台提供的功能介绍。这里会挑选几个关键功能为大家简要介绍一下，感兴趣的同学可以课后自行探索。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48490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F0ECEF-440F-2EA7-A875-F58E53915B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9679DBD8-E557-A852-BEAE-C1BDB214B87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9881309-B116-B36B-D440-829080FDDA7D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首先，介绍一下</a:t>
            </a:r>
            <a:r>
              <a:rPr lang="en" altLang="zh-CN" dirty="0" err="1"/>
              <a:t>CodeArts</a:t>
            </a:r>
            <a:r>
              <a:rPr lang="zh-CN" altLang="en-US" dirty="0"/>
              <a:t>平台的基本概况。</a:t>
            </a:r>
            <a:r>
              <a:rPr lang="en" altLang="zh-CN" dirty="0" err="1"/>
              <a:t>CodeArts</a:t>
            </a:r>
            <a:r>
              <a:rPr lang="zh-CN" altLang="en-US" dirty="0"/>
              <a:t>是基于华为云的全生命周期一站式软件开发生产线。它支持软件开发的全流程覆盖，从需求管理、代码托管、流水线到代码检查、编译构建、部署和测试等各个环节。无论是需求的收集、分析，还是代码的托管、测试，</a:t>
            </a:r>
            <a:r>
              <a:rPr lang="en" altLang="zh-CN" dirty="0" err="1"/>
              <a:t>CodeArts</a:t>
            </a:r>
            <a:r>
              <a:rPr lang="zh-CN" altLang="en-US" dirty="0"/>
              <a:t>都能提供一体化的解决方案。平台的官方网址就是</a:t>
            </a:r>
            <a:r>
              <a:rPr lang="en-US" altLang="zh-CN" dirty="0"/>
              <a:t>PPT</a:t>
            </a:r>
            <a:r>
              <a:rPr lang="zh-CN" altLang="en-US" dirty="0"/>
              <a:t>上展示的网址，大家可以通过这个链接进一步了解平台的详细信息。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875364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接下来，我将为大家介绍如何开始使用</a:t>
            </a:r>
            <a:r>
              <a:rPr kumimoji="1" lang="en-US" altLang="zh-CN" dirty="0" err="1"/>
              <a:t>CodeArts</a:t>
            </a:r>
            <a:r>
              <a:rPr kumimoji="1" lang="zh-CN" altLang="en-US" dirty="0"/>
              <a:t>平台。每个小组的组长在前期需要完成更多的准备工作。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73191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1. </a:t>
            </a:r>
            <a:r>
              <a:rPr lang="zh-CN" altLang="en-US" b="1" dirty="0"/>
              <a:t>注册与实名认证：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首先，我们需要在</a:t>
            </a:r>
            <a:r>
              <a:rPr lang="zh-CN" altLang="en-US" dirty="0">
                <a:hlinkClick r:id="rId3"/>
              </a:rPr>
              <a:t>华为云官网</a:t>
            </a:r>
            <a:r>
              <a:rPr lang="zh-CN" altLang="en-US" dirty="0"/>
              <a:t>上注册账号，进行个人实名认证。请各位同学注意，实名认证是使用云服务的前提，未完成实名认证的同学将无法使用</a:t>
            </a:r>
            <a:r>
              <a:rPr lang="en" altLang="zh-CN" dirty="0" err="1"/>
              <a:t>CodeArts</a:t>
            </a:r>
            <a:r>
              <a:rPr lang="zh-CN" altLang="en" dirty="0"/>
              <a:t>。</a:t>
            </a:r>
          </a:p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72E52F-8740-2D0E-A428-53A62D15A8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33A995DB-5483-F592-ADD3-A05129A9323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02E5EDE-D2DC-9110-7CAF-70DD0B195998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 altLang="zh-CN" dirty="0"/>
              <a:t>2. </a:t>
            </a:r>
            <a:r>
              <a:rPr lang="zh-CN" altLang="en-US" b="1" dirty="0"/>
              <a:t>开通服务：</a:t>
            </a:r>
            <a:endParaRPr lang="zh-CN" altLang="en-US" dirty="0"/>
          </a:p>
          <a:p>
            <a:r>
              <a:rPr lang="zh-CN" altLang="en-US" dirty="0"/>
              <a:t>注册并认证完成后，我们可以免费开通</a:t>
            </a:r>
            <a:r>
              <a:rPr lang="en" altLang="zh-CN" dirty="0" err="1"/>
              <a:t>CodeArts</a:t>
            </a:r>
            <a:r>
              <a:rPr lang="zh-CN" altLang="en-US" dirty="0"/>
              <a:t>体验版。在开通时，请确保选择“华东 </a:t>
            </a:r>
            <a:r>
              <a:rPr lang="en-US" altLang="zh-CN" dirty="0"/>
              <a:t>- </a:t>
            </a:r>
            <a:r>
              <a:rPr lang="zh-CN" altLang="en-US" dirty="0"/>
              <a:t>上海一”作为地区。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541535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001A58-66D5-A49C-ED6D-9428FF8D4D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DF09FCDE-F4B5-C3FA-F5DF-0E26311B4E1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FF7E0AF-26E9-6E7C-4E82-B64AC6A5A742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 altLang="zh-CN" dirty="0"/>
              <a:t>3. </a:t>
            </a:r>
            <a:r>
              <a:rPr lang="zh-CN" altLang="en-US" b="1" dirty="0"/>
              <a:t>新建项目：</a:t>
            </a:r>
            <a:endParaRPr lang="zh-CN" alt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进入</a:t>
            </a:r>
            <a:r>
              <a:rPr lang="en" altLang="zh-CN" dirty="0" err="1"/>
              <a:t>CodeArts</a:t>
            </a:r>
            <a:r>
              <a:rPr lang="zh-CN" altLang="en-US" dirty="0"/>
              <a:t>后，我们需要创建一个新的项目，选择</a:t>
            </a:r>
            <a:r>
              <a:rPr lang="zh-CN" altLang="en" dirty="0"/>
              <a:t>敏捷</a:t>
            </a:r>
            <a:r>
              <a:rPr lang="zh-CN" altLang="en-US" dirty="0"/>
              <a:t>开发模板，这个模版能够协助团队进行敏捷开发和管理。</a:t>
            </a:r>
          </a:p>
          <a:p>
            <a:r>
              <a:rPr lang="zh-CN" altLang="en-US" dirty="0"/>
              <a:t>并以“</a:t>
            </a:r>
            <a:r>
              <a:rPr lang="en-US" altLang="zh-CN" dirty="0"/>
              <a:t>2025</a:t>
            </a:r>
            <a:r>
              <a:rPr lang="zh-CN" altLang="en-US" dirty="0"/>
              <a:t>软件工程</a:t>
            </a:r>
            <a:r>
              <a:rPr lang="en-US" altLang="zh-CN" dirty="0"/>
              <a:t>_</a:t>
            </a:r>
            <a:r>
              <a:rPr lang="zh-CN" altLang="en-US" dirty="0"/>
              <a:t>第</a:t>
            </a:r>
            <a:r>
              <a:rPr lang="en" altLang="zh-CN" dirty="0"/>
              <a:t>X</a:t>
            </a:r>
            <a:r>
              <a:rPr lang="zh-CN" altLang="en-US" dirty="0"/>
              <a:t>小组”命名项目。</a:t>
            </a:r>
          </a:p>
        </p:txBody>
      </p:sp>
    </p:spTree>
    <p:extLst>
      <p:ext uri="{BB962C8B-B14F-4D97-AF65-F5344CB8AC3E}">
        <p14:creationId xmlns:p14="http://schemas.microsoft.com/office/powerpoint/2010/main" val="14280780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F27947-CE00-F60D-18FB-8914A018CE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A92FD33F-334E-E505-FB26-3ECB24D8C36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F06D3F4-3768-F966-633A-34E93CCB25EE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 altLang="zh-CN" dirty="0"/>
              <a:t>4. </a:t>
            </a:r>
            <a:r>
              <a:rPr lang="zh-CN" altLang="en-US" b="1" dirty="0"/>
              <a:t>新建代码仓库：</a:t>
            </a:r>
            <a:endParaRPr lang="zh-CN" altLang="en-US" dirty="0"/>
          </a:p>
          <a:p>
            <a:r>
              <a:rPr lang="zh-CN" altLang="en-US" dirty="0"/>
              <a:t>在左侧导航栏中选择“代码” </a:t>
            </a:r>
            <a:r>
              <a:rPr lang="en-US" altLang="zh-CN" dirty="0"/>
              <a:t>— “</a:t>
            </a:r>
            <a:r>
              <a:rPr lang="zh-CN" altLang="en-US" dirty="0"/>
              <a:t>代码托管”后，创建一个新的项目仓库，便于管理代码。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929061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fficeplus.cn/Template/Home.shtml" TargetMode="External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hyperlink" Target="http://www.officeplus.cn/Template/Home.shtml" TargetMode="External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1" name="副标题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669925" y="2150019"/>
            <a:ext cx="4423002" cy="558799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9802" name="标题 1"/>
          <p:cNvSpPr>
            <a:spLocks noGrp="1"/>
          </p:cNvSpPr>
          <p:nvPr userDrawn="1">
            <p:ph type="ctrTitle"/>
          </p:nvPr>
        </p:nvSpPr>
        <p:spPr>
          <a:xfrm>
            <a:off x="669925" y="1320800"/>
            <a:ext cx="4423002" cy="698591"/>
          </a:xfrm>
        </p:spPr>
        <p:txBody>
          <a:bodyPr anchor="ctr">
            <a:normAutofit/>
          </a:bodyPr>
          <a:lstStyle>
            <a:lvl1pPr algn="l"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12" name="文本占位符 13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669925" y="3189949"/>
            <a:ext cx="2045144" cy="248371"/>
          </a:xfrm>
        </p:spPr>
        <p:txBody>
          <a:bodyPr anchor="ctr">
            <a:noAutofit/>
          </a:bodyPr>
          <a:lstStyle>
            <a:lvl1pPr marL="0" indent="0" algn="l">
              <a:buNone/>
              <a:defRPr sz="1500" b="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Signature</a:t>
            </a:r>
          </a:p>
        </p:txBody>
      </p:sp>
      <p:sp>
        <p:nvSpPr>
          <p:cNvPr id="13" name="文本占位符 13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669925" y="3453845"/>
            <a:ext cx="2045144" cy="248371"/>
          </a:xfrm>
        </p:spPr>
        <p:txBody>
          <a:bodyPr anchor="ctr">
            <a:noAutofit/>
          </a:bodyPr>
          <a:lstStyle>
            <a:lvl1pPr marL="0" indent="0" algn="l">
              <a:buNone/>
              <a:defRPr sz="1500" b="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Date</a:t>
            </a:r>
            <a:endParaRPr lang="zh-CN" altLang="en-US" dirty="0"/>
          </a:p>
        </p:txBody>
      </p:sp>
      <p:grpSp>
        <p:nvGrpSpPr>
          <p:cNvPr id="60" name="组合 59"/>
          <p:cNvGrpSpPr/>
          <p:nvPr userDrawn="1"/>
        </p:nvGrpSpPr>
        <p:grpSpPr>
          <a:xfrm>
            <a:off x="-12088" y="4794394"/>
            <a:ext cx="12204089" cy="2063607"/>
            <a:chOff x="-12088" y="4794394"/>
            <a:chExt cx="12204089" cy="2063607"/>
          </a:xfrm>
        </p:grpSpPr>
        <p:sp>
          <p:nvSpPr>
            <p:cNvPr id="52" name="任意多边形: 形状 51"/>
            <p:cNvSpPr/>
            <p:nvPr userDrawn="1"/>
          </p:nvSpPr>
          <p:spPr bwMode="auto">
            <a:xfrm>
              <a:off x="554582" y="4942832"/>
              <a:ext cx="11637418" cy="1915168"/>
            </a:xfrm>
            <a:custGeom>
              <a:avLst/>
              <a:gdLst>
                <a:gd name="connsiteX0" fmla="*/ 8612903 w 11637418"/>
                <a:gd name="connsiteY0" fmla="*/ 0 h 1915168"/>
                <a:gd name="connsiteX1" fmla="*/ 11637418 w 11637418"/>
                <a:gd name="connsiteY1" fmla="*/ 1581105 h 1915168"/>
                <a:gd name="connsiteX2" fmla="*/ 11637418 w 11637418"/>
                <a:gd name="connsiteY2" fmla="*/ 1915168 h 1915168"/>
                <a:gd name="connsiteX3" fmla="*/ 0 w 11637418"/>
                <a:gd name="connsiteY3" fmla="*/ 1915168 h 1915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37418" h="1915168">
                  <a:moveTo>
                    <a:pt x="8612903" y="0"/>
                  </a:moveTo>
                  <a:lnTo>
                    <a:pt x="11637418" y="1581105"/>
                  </a:lnTo>
                  <a:lnTo>
                    <a:pt x="11637418" y="1915168"/>
                  </a:lnTo>
                  <a:lnTo>
                    <a:pt x="0" y="1915168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pPr lvl="0"/>
              <a:endParaRPr lang="zh-CN" altLang="en-US"/>
            </a:p>
          </p:txBody>
        </p:sp>
        <p:sp>
          <p:nvSpPr>
            <p:cNvPr id="54" name="任意多边形: 形状 53"/>
            <p:cNvSpPr/>
            <p:nvPr userDrawn="1"/>
          </p:nvSpPr>
          <p:spPr bwMode="auto">
            <a:xfrm>
              <a:off x="335096" y="4794394"/>
              <a:ext cx="11856904" cy="2063607"/>
            </a:xfrm>
            <a:custGeom>
              <a:avLst/>
              <a:gdLst>
                <a:gd name="connsiteX0" fmla="*/ 7128328 w 11856904"/>
                <a:gd name="connsiteY0" fmla="*/ 0 h 2063607"/>
                <a:gd name="connsiteX1" fmla="*/ 11856904 w 11856904"/>
                <a:gd name="connsiteY1" fmla="*/ 1832069 h 2063607"/>
                <a:gd name="connsiteX2" fmla="*/ 11856904 w 11856904"/>
                <a:gd name="connsiteY2" fmla="*/ 2063607 h 2063607"/>
                <a:gd name="connsiteX3" fmla="*/ 0 w 11856904"/>
                <a:gd name="connsiteY3" fmla="*/ 2063607 h 2063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856904" h="2063607">
                  <a:moveTo>
                    <a:pt x="7128328" y="0"/>
                  </a:moveTo>
                  <a:lnTo>
                    <a:pt x="11856904" y="1832069"/>
                  </a:lnTo>
                  <a:lnTo>
                    <a:pt x="11856904" y="2063607"/>
                  </a:lnTo>
                  <a:lnTo>
                    <a:pt x="0" y="2063607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  <a:alpha val="4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/>
            </a:p>
          </p:txBody>
        </p:sp>
        <p:sp>
          <p:nvSpPr>
            <p:cNvPr id="56" name="任意多边形: 形状 55"/>
            <p:cNvSpPr/>
            <p:nvPr userDrawn="1"/>
          </p:nvSpPr>
          <p:spPr bwMode="auto">
            <a:xfrm>
              <a:off x="139320" y="4847832"/>
              <a:ext cx="12052680" cy="2010168"/>
            </a:xfrm>
            <a:custGeom>
              <a:avLst/>
              <a:gdLst>
                <a:gd name="connsiteX0" fmla="*/ 5073792 w 12052680"/>
                <a:gd name="connsiteY0" fmla="*/ 0 h 2010168"/>
                <a:gd name="connsiteX1" fmla="*/ 12052680 w 12052680"/>
                <a:gd name="connsiteY1" fmla="*/ 1869250 h 2010168"/>
                <a:gd name="connsiteX2" fmla="*/ 12052680 w 12052680"/>
                <a:gd name="connsiteY2" fmla="*/ 2010168 h 2010168"/>
                <a:gd name="connsiteX3" fmla="*/ 0 w 12052680"/>
                <a:gd name="connsiteY3" fmla="*/ 2010168 h 2010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52680" h="2010168">
                  <a:moveTo>
                    <a:pt x="5073792" y="0"/>
                  </a:moveTo>
                  <a:lnTo>
                    <a:pt x="12052680" y="1869250"/>
                  </a:lnTo>
                  <a:lnTo>
                    <a:pt x="12052680" y="2010168"/>
                  </a:lnTo>
                  <a:lnTo>
                    <a:pt x="0" y="201016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pPr lvl="0"/>
              <a:endParaRPr lang="zh-CN" altLang="en-US"/>
            </a:p>
          </p:txBody>
        </p:sp>
        <p:sp>
          <p:nvSpPr>
            <p:cNvPr id="58" name="任意多边形: 形状 57"/>
            <p:cNvSpPr/>
            <p:nvPr userDrawn="1"/>
          </p:nvSpPr>
          <p:spPr bwMode="auto">
            <a:xfrm>
              <a:off x="-12088" y="5275332"/>
              <a:ext cx="12204089" cy="1582668"/>
            </a:xfrm>
            <a:custGeom>
              <a:avLst/>
              <a:gdLst>
                <a:gd name="connsiteX0" fmla="*/ 2856139 w 12204089"/>
                <a:gd name="connsiteY0" fmla="*/ 0 h 1582668"/>
                <a:gd name="connsiteX1" fmla="*/ 12204089 w 12204089"/>
                <a:gd name="connsiteY1" fmla="*/ 1521377 h 1582668"/>
                <a:gd name="connsiteX2" fmla="*/ 12204089 w 12204089"/>
                <a:gd name="connsiteY2" fmla="*/ 1582668 h 1582668"/>
                <a:gd name="connsiteX3" fmla="*/ 0 w 12204089"/>
                <a:gd name="connsiteY3" fmla="*/ 1582668 h 1582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04089" h="1582668">
                  <a:moveTo>
                    <a:pt x="2856139" y="0"/>
                  </a:moveTo>
                  <a:lnTo>
                    <a:pt x="12204089" y="1521377"/>
                  </a:lnTo>
                  <a:lnTo>
                    <a:pt x="12204089" y="1582668"/>
                  </a:lnTo>
                  <a:lnTo>
                    <a:pt x="0" y="1582668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pPr lvl="0"/>
              <a:endParaRPr lang="zh-CN" altLang="en-US" dirty="0"/>
            </a:p>
          </p:txBody>
        </p:sp>
      </p:grpSp>
      <p:grpSp>
        <p:nvGrpSpPr>
          <p:cNvPr id="59" name="组合 58"/>
          <p:cNvGrpSpPr/>
          <p:nvPr userDrawn="1"/>
        </p:nvGrpSpPr>
        <p:grpSpPr>
          <a:xfrm>
            <a:off x="7778078" y="0"/>
            <a:ext cx="4413923" cy="3499502"/>
            <a:chOff x="7778078" y="0"/>
            <a:chExt cx="4413923" cy="3499502"/>
          </a:xfrm>
        </p:grpSpPr>
        <p:sp>
          <p:nvSpPr>
            <p:cNvPr id="42" name="任意多边形: 形状 41"/>
            <p:cNvSpPr/>
            <p:nvPr userDrawn="1"/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/>
            </a:p>
          </p:txBody>
        </p:sp>
        <p:sp>
          <p:nvSpPr>
            <p:cNvPr id="40" name="任意多边形: 形状 39"/>
            <p:cNvSpPr/>
            <p:nvPr userDrawn="1"/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/>
            </a:p>
          </p:txBody>
        </p:sp>
        <p:sp>
          <p:nvSpPr>
            <p:cNvPr id="38" name="任意多边形: 形状 37"/>
            <p:cNvSpPr/>
            <p:nvPr userDrawn="1"/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/>
            </a:p>
          </p:txBody>
        </p:sp>
        <p:sp>
          <p:nvSpPr>
            <p:cNvPr id="36" name="任意多边形: 形状 35"/>
            <p:cNvSpPr/>
            <p:nvPr userDrawn="1"/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/>
            </a:p>
          </p:txBody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标题 1"/>
          <p:cNvSpPr>
            <a:spLocks noGrp="1"/>
          </p:cNvSpPr>
          <p:nvPr>
            <p:ph type="title"/>
          </p:nvPr>
        </p:nvSpPr>
        <p:spPr>
          <a:xfrm>
            <a:off x="1956131" y="2352597"/>
            <a:ext cx="4535055" cy="656792"/>
          </a:xfrm>
        </p:spPr>
        <p:txBody>
          <a:bodyPr anchor="ctr">
            <a:normAutofit/>
          </a:bodyPr>
          <a:lstStyle>
            <a:lvl1pPr algn="ctr">
              <a:defRPr sz="2400" b="1">
                <a:solidFill>
                  <a:srgbClr val="003D61"/>
                </a:solidFill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21" name="文本占位符 2"/>
          <p:cNvSpPr>
            <a:spLocks noGrp="1"/>
          </p:cNvSpPr>
          <p:nvPr>
            <p:ph type="body" idx="1"/>
          </p:nvPr>
        </p:nvSpPr>
        <p:spPr>
          <a:xfrm>
            <a:off x="1950358" y="3233648"/>
            <a:ext cx="4546600" cy="1015623"/>
          </a:xfrm>
        </p:spPr>
        <p:txBody>
          <a:bodyPr anchor="t">
            <a:normAutofit/>
          </a:bodyPr>
          <a:lstStyle>
            <a:lvl1pPr marL="0" indent="0" algn="ctr">
              <a:buNone/>
              <a:defRPr sz="11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dirty="0"/>
              <a:t>Edit Master text styles</a:t>
            </a:r>
          </a:p>
        </p:txBody>
      </p:sp>
      <p:grpSp>
        <p:nvGrpSpPr>
          <p:cNvPr id="9" name="组合 8"/>
          <p:cNvGrpSpPr/>
          <p:nvPr userDrawn="1"/>
        </p:nvGrpSpPr>
        <p:grpSpPr>
          <a:xfrm flipV="1">
            <a:off x="8256760" y="-16020"/>
            <a:ext cx="3935241" cy="6874019"/>
            <a:chOff x="7778078" y="0"/>
            <a:chExt cx="4413923" cy="3499502"/>
          </a:xfrm>
        </p:grpSpPr>
        <p:sp>
          <p:nvSpPr>
            <p:cNvPr id="10" name="任意多边形: 形状 9"/>
            <p:cNvSpPr/>
            <p:nvPr userDrawn="1"/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/>
            </a:p>
          </p:txBody>
        </p:sp>
        <p:sp>
          <p:nvSpPr>
            <p:cNvPr id="11" name="任意多边形: 形状 10"/>
            <p:cNvSpPr/>
            <p:nvPr userDrawn="1"/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/>
            </a:p>
          </p:txBody>
        </p:sp>
        <p:sp>
          <p:nvSpPr>
            <p:cNvPr id="12" name="任意多边形: 形状 11"/>
            <p:cNvSpPr/>
            <p:nvPr userDrawn="1"/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/>
            </a:p>
          </p:txBody>
        </p:sp>
        <p:sp>
          <p:nvSpPr>
            <p:cNvPr id="13" name="任意多边形: 形状 12"/>
            <p:cNvSpPr/>
            <p:nvPr userDrawn="1"/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/>
            </a:p>
          </p:txBody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altLang="zh-CN" dirty="0"/>
              <a:t>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  <a:t>2025/2/26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  <a:t>2025/2/26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 userDrawn="1">
            <p:ph type="ctrTitle" hasCustomPrompt="1"/>
          </p:nvPr>
        </p:nvSpPr>
        <p:spPr>
          <a:xfrm>
            <a:off x="6299591" y="1502142"/>
            <a:ext cx="3985202" cy="865136"/>
          </a:xfrm>
        </p:spPr>
        <p:txBody>
          <a:bodyPr anchor="ctr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Conclusion</a:t>
            </a:r>
            <a:endParaRPr lang="zh-CN" altLang="en-US" dirty="0"/>
          </a:p>
        </p:txBody>
      </p:sp>
      <p:sp>
        <p:nvSpPr>
          <p:cNvPr id="14" name="文本占位符 62"/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6299591" y="2930176"/>
            <a:ext cx="3985202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r">
              <a:buNone/>
              <a:defRPr lang="zh-CN" altLang="en-US" sz="1600" smtClean="0">
                <a:solidFill>
                  <a:schemeClr val="tx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lvl="0"/>
            <a:r>
              <a:rPr lang="en-US" altLang="zh-CN" dirty="0"/>
              <a:t>Signature</a:t>
            </a:r>
          </a:p>
        </p:txBody>
      </p:sp>
      <p:sp>
        <p:nvSpPr>
          <p:cNvPr id="15" name="文本占位符 62"/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6299591" y="3245810"/>
            <a:ext cx="3985202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r">
              <a:buNone/>
              <a:defRPr lang="zh-CN" altLang="en-US" sz="1600" smtClean="0">
                <a:solidFill>
                  <a:schemeClr val="tx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lvl="0"/>
            <a:r>
              <a:rPr lang="en-US" altLang="zh-CN" dirty="0"/>
              <a:t>Date</a:t>
            </a:r>
            <a:endParaRPr lang="zh-CN" altLang="en-US" dirty="0"/>
          </a:p>
        </p:txBody>
      </p:sp>
      <p:grpSp>
        <p:nvGrpSpPr>
          <p:cNvPr id="16" name="组合 15"/>
          <p:cNvGrpSpPr/>
          <p:nvPr userDrawn="1"/>
        </p:nvGrpSpPr>
        <p:grpSpPr>
          <a:xfrm flipH="1">
            <a:off x="-1" y="0"/>
            <a:ext cx="3893927" cy="3087232"/>
            <a:chOff x="7778078" y="0"/>
            <a:chExt cx="4413923" cy="3499502"/>
          </a:xfrm>
        </p:grpSpPr>
        <p:sp>
          <p:nvSpPr>
            <p:cNvPr id="17" name="任意多边形: 形状 16"/>
            <p:cNvSpPr/>
            <p:nvPr userDrawn="1"/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/>
            </a:p>
          </p:txBody>
        </p:sp>
        <p:sp>
          <p:nvSpPr>
            <p:cNvPr id="19" name="任意多边形: 形状 18"/>
            <p:cNvSpPr/>
            <p:nvPr userDrawn="1"/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/>
            </a:p>
          </p:txBody>
        </p:sp>
        <p:sp>
          <p:nvSpPr>
            <p:cNvPr id="21" name="任意多边形: 形状 20"/>
            <p:cNvSpPr/>
            <p:nvPr userDrawn="1"/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/>
            </a:p>
          </p:txBody>
        </p:sp>
        <p:sp>
          <p:nvSpPr>
            <p:cNvPr id="24" name="任意多边形: 形状 23"/>
            <p:cNvSpPr/>
            <p:nvPr userDrawn="1"/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/>
            </a:p>
          </p:txBody>
        </p:sp>
      </p:grpSp>
      <p:grpSp>
        <p:nvGrpSpPr>
          <p:cNvPr id="25" name="组合 24"/>
          <p:cNvGrpSpPr/>
          <p:nvPr userDrawn="1"/>
        </p:nvGrpSpPr>
        <p:grpSpPr>
          <a:xfrm flipH="1">
            <a:off x="-12089" y="4291344"/>
            <a:ext cx="12204089" cy="2566658"/>
            <a:chOff x="-12088" y="4794394"/>
            <a:chExt cx="12204089" cy="2063607"/>
          </a:xfrm>
        </p:grpSpPr>
        <p:sp>
          <p:nvSpPr>
            <p:cNvPr id="26" name="任意多边形: 形状 25"/>
            <p:cNvSpPr/>
            <p:nvPr userDrawn="1"/>
          </p:nvSpPr>
          <p:spPr bwMode="auto">
            <a:xfrm>
              <a:off x="554582" y="4942832"/>
              <a:ext cx="11637418" cy="1915168"/>
            </a:xfrm>
            <a:custGeom>
              <a:avLst/>
              <a:gdLst>
                <a:gd name="connsiteX0" fmla="*/ 8612903 w 11637418"/>
                <a:gd name="connsiteY0" fmla="*/ 0 h 1915168"/>
                <a:gd name="connsiteX1" fmla="*/ 11637418 w 11637418"/>
                <a:gd name="connsiteY1" fmla="*/ 1581105 h 1915168"/>
                <a:gd name="connsiteX2" fmla="*/ 11637418 w 11637418"/>
                <a:gd name="connsiteY2" fmla="*/ 1915168 h 1915168"/>
                <a:gd name="connsiteX3" fmla="*/ 0 w 11637418"/>
                <a:gd name="connsiteY3" fmla="*/ 1915168 h 1915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37418" h="1915168">
                  <a:moveTo>
                    <a:pt x="8612903" y="0"/>
                  </a:moveTo>
                  <a:lnTo>
                    <a:pt x="11637418" y="1581105"/>
                  </a:lnTo>
                  <a:lnTo>
                    <a:pt x="11637418" y="1915168"/>
                  </a:lnTo>
                  <a:lnTo>
                    <a:pt x="0" y="1915168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pPr lvl="0"/>
              <a:endParaRPr lang="zh-CN" altLang="en-US"/>
            </a:p>
          </p:txBody>
        </p:sp>
        <p:sp>
          <p:nvSpPr>
            <p:cNvPr id="27" name="任意多边形: 形状 26"/>
            <p:cNvSpPr/>
            <p:nvPr userDrawn="1"/>
          </p:nvSpPr>
          <p:spPr bwMode="auto">
            <a:xfrm>
              <a:off x="335096" y="4794394"/>
              <a:ext cx="11856904" cy="2063607"/>
            </a:xfrm>
            <a:custGeom>
              <a:avLst/>
              <a:gdLst>
                <a:gd name="connsiteX0" fmla="*/ 7128328 w 11856904"/>
                <a:gd name="connsiteY0" fmla="*/ 0 h 2063607"/>
                <a:gd name="connsiteX1" fmla="*/ 11856904 w 11856904"/>
                <a:gd name="connsiteY1" fmla="*/ 1832069 h 2063607"/>
                <a:gd name="connsiteX2" fmla="*/ 11856904 w 11856904"/>
                <a:gd name="connsiteY2" fmla="*/ 2063607 h 2063607"/>
                <a:gd name="connsiteX3" fmla="*/ 0 w 11856904"/>
                <a:gd name="connsiteY3" fmla="*/ 2063607 h 2063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856904" h="2063607">
                  <a:moveTo>
                    <a:pt x="7128328" y="0"/>
                  </a:moveTo>
                  <a:lnTo>
                    <a:pt x="11856904" y="1832069"/>
                  </a:lnTo>
                  <a:lnTo>
                    <a:pt x="11856904" y="2063607"/>
                  </a:lnTo>
                  <a:lnTo>
                    <a:pt x="0" y="2063607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  <a:alpha val="4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/>
            </a:p>
          </p:txBody>
        </p:sp>
        <p:sp>
          <p:nvSpPr>
            <p:cNvPr id="28" name="任意多边形: 形状 27"/>
            <p:cNvSpPr/>
            <p:nvPr userDrawn="1"/>
          </p:nvSpPr>
          <p:spPr bwMode="auto">
            <a:xfrm>
              <a:off x="139320" y="4847832"/>
              <a:ext cx="12052680" cy="2010168"/>
            </a:xfrm>
            <a:custGeom>
              <a:avLst/>
              <a:gdLst>
                <a:gd name="connsiteX0" fmla="*/ 5073792 w 12052680"/>
                <a:gd name="connsiteY0" fmla="*/ 0 h 2010168"/>
                <a:gd name="connsiteX1" fmla="*/ 12052680 w 12052680"/>
                <a:gd name="connsiteY1" fmla="*/ 1869250 h 2010168"/>
                <a:gd name="connsiteX2" fmla="*/ 12052680 w 12052680"/>
                <a:gd name="connsiteY2" fmla="*/ 2010168 h 2010168"/>
                <a:gd name="connsiteX3" fmla="*/ 0 w 12052680"/>
                <a:gd name="connsiteY3" fmla="*/ 2010168 h 2010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52680" h="2010168">
                  <a:moveTo>
                    <a:pt x="5073792" y="0"/>
                  </a:moveTo>
                  <a:lnTo>
                    <a:pt x="12052680" y="1869250"/>
                  </a:lnTo>
                  <a:lnTo>
                    <a:pt x="12052680" y="2010168"/>
                  </a:lnTo>
                  <a:lnTo>
                    <a:pt x="0" y="201016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pPr lvl="0"/>
              <a:endParaRPr lang="zh-CN" altLang="en-US"/>
            </a:p>
          </p:txBody>
        </p:sp>
        <p:sp>
          <p:nvSpPr>
            <p:cNvPr id="29" name="任意多边形: 形状 28"/>
            <p:cNvSpPr/>
            <p:nvPr userDrawn="1"/>
          </p:nvSpPr>
          <p:spPr bwMode="auto">
            <a:xfrm>
              <a:off x="-12088" y="5275332"/>
              <a:ext cx="12204089" cy="1582668"/>
            </a:xfrm>
            <a:custGeom>
              <a:avLst/>
              <a:gdLst>
                <a:gd name="connsiteX0" fmla="*/ 2856139 w 12204089"/>
                <a:gd name="connsiteY0" fmla="*/ 0 h 1582668"/>
                <a:gd name="connsiteX1" fmla="*/ 12204089 w 12204089"/>
                <a:gd name="connsiteY1" fmla="*/ 1521377 h 1582668"/>
                <a:gd name="connsiteX2" fmla="*/ 12204089 w 12204089"/>
                <a:gd name="connsiteY2" fmla="*/ 1582668 h 1582668"/>
                <a:gd name="connsiteX3" fmla="*/ 0 w 12204089"/>
                <a:gd name="connsiteY3" fmla="*/ 1582668 h 1582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04089" h="1582668">
                  <a:moveTo>
                    <a:pt x="2856139" y="0"/>
                  </a:moveTo>
                  <a:lnTo>
                    <a:pt x="12204089" y="1521377"/>
                  </a:lnTo>
                  <a:lnTo>
                    <a:pt x="12204089" y="1582668"/>
                  </a:lnTo>
                  <a:lnTo>
                    <a:pt x="0" y="1582668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pPr lvl="0"/>
              <a:endParaRPr lang="zh-CN" altLang="en-US" dirty="0"/>
            </a:p>
          </p:txBody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关注服务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: 圆角 3"/>
          <p:cNvSpPr/>
          <p:nvPr userDrawn="1"/>
        </p:nvSpPr>
        <p:spPr>
          <a:xfrm>
            <a:off x="1079465" y="1527629"/>
            <a:ext cx="3802742" cy="3802742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 descr="图片包含 纵横字谜, 文字&#10;&#10;已生成极高可信度的说明"/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08065" y="1756229"/>
            <a:ext cx="3345542" cy="3345542"/>
          </a:xfrm>
          <a:prstGeom prst="rect">
            <a:avLst/>
          </a:prstGeom>
        </p:spPr>
      </p:pic>
      <p:sp>
        <p:nvSpPr>
          <p:cNvPr id="6" name="文本框 5"/>
          <p:cNvSpPr txBox="1"/>
          <p:nvPr userDrawn="1"/>
        </p:nvSpPr>
        <p:spPr>
          <a:xfrm>
            <a:off x="5239657" y="1566506"/>
            <a:ext cx="6013185" cy="35492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办公模板更新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微软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微信扫码关注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「 微软</a:t>
            </a:r>
            <a:r>
              <a:rPr lang="en-US" altLang="zh-CN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」服务号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7" name="图片 6">
            <a:hlinkClick r:id="rId3"/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使用小程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 userDrawn="1"/>
        </p:nvCxnSpPr>
        <p:spPr>
          <a:xfrm>
            <a:off x="0" y="657288"/>
            <a:ext cx="12192000" cy="0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 userDrawn="1"/>
        </p:nvSpPr>
        <p:spPr>
          <a:xfrm>
            <a:off x="0" y="3091547"/>
            <a:ext cx="12192000" cy="3766453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: 圆角 7"/>
          <p:cNvSpPr/>
          <p:nvPr userDrawn="1"/>
        </p:nvSpPr>
        <p:spPr>
          <a:xfrm>
            <a:off x="621395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: 圆角 8"/>
          <p:cNvSpPr/>
          <p:nvPr userDrawn="1"/>
        </p:nvSpPr>
        <p:spPr>
          <a:xfrm>
            <a:off x="4374467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656327" y="286129"/>
            <a:ext cx="8879354" cy="6701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zh-CN" altLang="en-US" sz="3200" b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微信扫描小程序码，使用微软移动办公黑科技 </a:t>
            </a:r>
            <a:endParaRPr lang="en-US" sz="3200" b="1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1523089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 userDrawn="1"/>
        </p:nvCxnSpPr>
        <p:spPr>
          <a:xfrm flipH="1">
            <a:off x="10402443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: 圆角 12"/>
          <p:cNvSpPr/>
          <p:nvPr userDrawn="1"/>
        </p:nvSpPr>
        <p:spPr>
          <a:xfrm>
            <a:off x="8159751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3924" t="13924" r="13924" b="13924"/>
          <a:stretch>
            <a:fillRect/>
          </a:stretch>
        </p:blipFill>
        <p:spPr>
          <a:xfrm>
            <a:off x="4705130" y="1673081"/>
            <a:ext cx="2743200" cy="274320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4439" r="14439"/>
          <a:stretch>
            <a:fillRect/>
          </a:stretch>
        </p:blipFill>
        <p:spPr>
          <a:xfrm>
            <a:off x="8519321" y="1673081"/>
            <a:ext cx="2743200" cy="274320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 userDrawn="1"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80965" y="1673081"/>
            <a:ext cx="2743200" cy="2743200"/>
          </a:xfrm>
          <a:prstGeom prst="rect">
            <a:avLst/>
          </a:prstGeom>
        </p:spPr>
      </p:pic>
      <p:sp>
        <p:nvSpPr>
          <p:cNvPr id="17" name="文本框 16"/>
          <p:cNvSpPr txBox="1"/>
          <p:nvPr userDrawn="1"/>
        </p:nvSpPr>
        <p:spPr>
          <a:xfrm>
            <a:off x="987447" y="5138740"/>
            <a:ext cx="2730235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在微信访问</a:t>
            </a:r>
            <a:r>
              <a:rPr lang="en-US" altLang="zh-CN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OneDrive</a:t>
            </a: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</a:t>
            </a:r>
            <a:r>
              <a:rPr lang="en-US" altLang="zh-CN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</a:t>
            </a:r>
            <a:endParaRPr lang="en-US" sz="2000" b="1" kern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8" name="文本框 17"/>
          <p:cNvSpPr txBox="1"/>
          <p:nvPr userDrawn="1"/>
        </p:nvSpPr>
        <p:spPr>
          <a:xfrm>
            <a:off x="4862328" y="5138740"/>
            <a:ext cx="2467342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让你的文档会说话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微软听听文档 」</a:t>
            </a: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8644425" y="5138740"/>
            <a:ext cx="2492990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你的文档创作小助手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微软小蜜 」</a:t>
            </a:r>
          </a:p>
        </p:txBody>
      </p:sp>
      <p:cxnSp>
        <p:nvCxnSpPr>
          <p:cNvPr id="20" name="直接连接符 19"/>
          <p:cNvCxnSpPr/>
          <p:nvPr userDrawn="1"/>
        </p:nvCxnSpPr>
        <p:spPr>
          <a:xfrm>
            <a:off x="419803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 userDrawn="1"/>
        </p:nvCxnSpPr>
        <p:spPr>
          <a:xfrm>
            <a:off x="797621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>
            <a:hlinkClick r:id="rId5"/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9924" y="1123950"/>
            <a:ext cx="10850563" cy="501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dirty="0"/>
              <a:t>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5401732" y="6240463"/>
            <a:ext cx="1388536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489D9C7-5DC6-4263-87FF-7C99F6FB63C3}" type="datetime1">
              <a:rPr lang="zh-CN" altLang="en-US" smtClean="0"/>
              <a:t>2025/2/26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669924" y="6240463"/>
            <a:ext cx="4140201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599" y="6240463"/>
            <a:ext cx="2909888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DD3DB80-B894-403A-B48E-6FDC1A72010E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669924" y="1028700"/>
            <a:ext cx="10850563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tags" Target="../tags/tag13.xml"/><Relationship Id="rId18" Type="http://schemas.openxmlformats.org/officeDocument/2006/relationships/image" Target="../media/image8.png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tags" Target="../tags/tag12.xml"/><Relationship Id="rId17" Type="http://schemas.openxmlformats.org/officeDocument/2006/relationships/notesSlide" Target="../notesSlides/notesSlide2.xml"/><Relationship Id="rId2" Type="http://schemas.openxmlformats.org/officeDocument/2006/relationships/tags" Target="../tags/tag2.xml"/><Relationship Id="rId16" Type="http://schemas.openxmlformats.org/officeDocument/2006/relationships/slideLayout" Target="../slideLayouts/slideLayout4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5" Type="http://schemas.openxmlformats.org/officeDocument/2006/relationships/tags" Target="../tags/tag5.xml"/><Relationship Id="rId15" Type="http://schemas.openxmlformats.org/officeDocument/2006/relationships/tags" Target="../tags/tag15.xml"/><Relationship Id="rId10" Type="http://schemas.openxmlformats.org/officeDocument/2006/relationships/tags" Target="../tags/tag10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tags" Target="../tags/tag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.jpe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屏幕截图&#10;&#10;已生成极高可信度的说明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2688769" y="2897284"/>
            <a:ext cx="6814457" cy="419757"/>
            <a:chOff x="2690949" y="3219121"/>
            <a:chExt cx="6814457" cy="419757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87883" y="3219121"/>
              <a:ext cx="420589" cy="419757"/>
            </a:xfrm>
            <a:prstGeom prst="rect">
              <a:avLst/>
            </a:prstGeom>
          </p:spPr>
        </p:pic>
        <p:cxnSp>
          <p:nvCxnSpPr>
            <p:cNvPr id="7" name="直接连接符 6"/>
            <p:cNvCxnSpPr/>
            <p:nvPr/>
          </p:nvCxnSpPr>
          <p:spPr>
            <a:xfrm>
              <a:off x="2690949" y="3428999"/>
              <a:ext cx="3082834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>
              <a:off x="6422572" y="3428999"/>
              <a:ext cx="3082834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文本框 10"/>
          <p:cNvSpPr txBox="1"/>
          <p:nvPr/>
        </p:nvSpPr>
        <p:spPr>
          <a:xfrm>
            <a:off x="1427494" y="1870389"/>
            <a:ext cx="93370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b="1" spc="600" dirty="0" err="1">
                <a:solidFill>
                  <a:schemeClr val="bg1"/>
                </a:solidFill>
                <a:latin typeface="+mj-ea"/>
                <a:ea typeface="+mj-ea"/>
                <a:cs typeface="Times New Roman" panose="02020603050405020304" charset="0"/>
              </a:rPr>
              <a:t>CodeArts</a:t>
            </a:r>
            <a:r>
              <a:rPr lang="zh-CN" altLang="en-US" sz="4800" b="1" spc="600" dirty="0">
                <a:solidFill>
                  <a:schemeClr val="bg1"/>
                </a:solidFill>
                <a:latin typeface="+mj-ea"/>
                <a:ea typeface="+mj-ea"/>
                <a:cs typeface="Times New Roman" panose="02020603050405020304" charset="0"/>
              </a:rPr>
              <a:t>平台使用介绍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0E3DFA0-BB54-1D58-2244-3F3BA6EAEDFE}"/>
              </a:ext>
            </a:extLst>
          </p:cNvPr>
          <p:cNvSpPr txBox="1"/>
          <p:nvPr/>
        </p:nvSpPr>
        <p:spPr>
          <a:xfrm>
            <a:off x="2416364" y="3622071"/>
            <a:ext cx="73592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000" dirty="0">
                <a:solidFill>
                  <a:schemeClr val="bg1"/>
                </a:solidFill>
                <a:latin typeface="+mn-ea"/>
              </a:rPr>
              <a:t>讲解人：潘孝雯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180AD68-2419-2A30-12F2-D81A1AFC5702}"/>
              </a:ext>
            </a:extLst>
          </p:cNvPr>
          <p:cNvSpPr txBox="1"/>
          <p:nvPr/>
        </p:nvSpPr>
        <p:spPr>
          <a:xfrm>
            <a:off x="2416364" y="4286503"/>
            <a:ext cx="72527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000" dirty="0">
                <a:solidFill>
                  <a:schemeClr val="bg1"/>
                </a:solidFill>
              </a:rPr>
              <a:t>   日期：</a:t>
            </a:r>
            <a:r>
              <a:rPr kumimoji="1" lang="en-US" altLang="zh-CN" sz="2000" dirty="0">
                <a:solidFill>
                  <a:schemeClr val="bg1"/>
                </a:solidFill>
              </a:rPr>
              <a:t>2025</a:t>
            </a:r>
            <a:r>
              <a:rPr kumimoji="1" lang="zh-CN" altLang="en-US" sz="2000" dirty="0">
                <a:solidFill>
                  <a:schemeClr val="bg1"/>
                </a:solidFill>
              </a:rPr>
              <a:t>年</a:t>
            </a:r>
            <a:r>
              <a:rPr kumimoji="1" lang="en-US" altLang="zh-CN" sz="2000" dirty="0">
                <a:solidFill>
                  <a:schemeClr val="bg1"/>
                </a:solidFill>
              </a:rPr>
              <a:t>3</a:t>
            </a:r>
            <a:r>
              <a:rPr kumimoji="1" lang="zh-CN" altLang="en-US" sz="2000" dirty="0">
                <a:solidFill>
                  <a:schemeClr val="bg1"/>
                </a:solidFill>
              </a:rPr>
              <a:t>月</a:t>
            </a:r>
            <a:r>
              <a:rPr kumimoji="1" lang="en-US" altLang="zh-CN" sz="2000" dirty="0">
                <a:solidFill>
                  <a:schemeClr val="bg1"/>
                </a:solidFill>
              </a:rPr>
              <a:t>26</a:t>
            </a:r>
            <a:r>
              <a:rPr kumimoji="1" lang="zh-CN" altLang="en-US" sz="2000" dirty="0">
                <a:solidFill>
                  <a:schemeClr val="bg1"/>
                </a:solidFill>
              </a:rPr>
              <a:t>日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BA0EA0-F718-BDB2-656A-5E1666EAF9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ṡḻîdê">
            <a:extLst>
              <a:ext uri="{FF2B5EF4-FFF2-40B4-BE49-F238E27FC236}">
                <a16:creationId xmlns:a16="http://schemas.microsoft.com/office/drawing/2014/main" id="{E23CF9D8-7E0A-D88E-6F59-EC687D13053C}"/>
              </a:ext>
            </a:extLst>
          </p:cNvPr>
          <p:cNvSpPr/>
          <p:nvPr/>
        </p:nvSpPr>
        <p:spPr>
          <a:xfrm>
            <a:off x="0" y="0"/>
            <a:ext cx="12192000" cy="4159045"/>
          </a:xfrm>
          <a:prstGeom prst="rect">
            <a:avLst/>
          </a:prstGeom>
          <a:solidFill>
            <a:srgbClr val="0E419C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3168BD1C-A3BE-1264-1E13-AD1C5E4232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82448" cy="1479808"/>
          </a:xfrm>
          <a:prstGeom prst="rect">
            <a:avLst/>
          </a:prstGeom>
        </p:spPr>
      </p:pic>
      <p:sp>
        <p:nvSpPr>
          <p:cNvPr id="7" name="iš1íḍè">
            <a:extLst>
              <a:ext uri="{FF2B5EF4-FFF2-40B4-BE49-F238E27FC236}">
                <a16:creationId xmlns:a16="http://schemas.microsoft.com/office/drawing/2014/main" id="{59D6826A-60FD-A2F6-A824-94DA0440DC5B}"/>
              </a:ext>
            </a:extLst>
          </p:cNvPr>
          <p:cNvSpPr/>
          <p:nvPr/>
        </p:nvSpPr>
        <p:spPr>
          <a:xfrm>
            <a:off x="291588" y="994360"/>
            <a:ext cx="11608824" cy="561544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63500" dir="3900000" algn="t" rotWithShape="0">
              <a:prstClr val="black">
                <a:alpha val="2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500" b="1" i="0" u="none" strike="noStrike" kern="1200" cap="none" spc="30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FF5AC13C-9C5E-0CDD-7FE0-74E4A324A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588" y="248192"/>
            <a:ext cx="10850563" cy="584563"/>
          </a:xfrm>
        </p:spPr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邀请项目成员</a:t>
            </a:r>
            <a:endParaRPr lang="zh-CN" dirty="0">
              <a:solidFill>
                <a:schemeClr val="bg1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F29C0DA-871C-6872-C86B-1AC042526C24}"/>
              </a:ext>
            </a:extLst>
          </p:cNvPr>
          <p:cNvSpPr txBox="1"/>
          <p:nvPr/>
        </p:nvSpPr>
        <p:spPr>
          <a:xfrm>
            <a:off x="624846" y="1110476"/>
            <a:ext cx="10709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在左侧导航栏中选择：设置</a:t>
            </a:r>
            <a:r>
              <a:rPr kumimoji="1" lang="en-US" altLang="zh-CN" dirty="0"/>
              <a:t>—</a:t>
            </a:r>
            <a:r>
              <a:rPr kumimoji="1" lang="zh-CN" altLang="en-US" dirty="0"/>
              <a:t>成员管理</a:t>
            </a:r>
            <a:r>
              <a:rPr kumimoji="1" lang="en-US" altLang="zh-CN" dirty="0"/>
              <a:t>—</a:t>
            </a:r>
            <a:r>
              <a:rPr kumimoji="1" lang="zh-CN" altLang="en-US" dirty="0"/>
              <a:t>邀请成员，在输入框内输入待邀请者的账号名及用户</a:t>
            </a:r>
            <a:r>
              <a:rPr kumimoji="1" lang="en-US" altLang="zh-CN" dirty="0"/>
              <a:t>ID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4FD7FE9-6B2D-1548-BDF0-E7C819EECDC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1403"/>
          <a:stretch/>
        </p:blipFill>
        <p:spPr>
          <a:xfrm>
            <a:off x="741224" y="1666232"/>
            <a:ext cx="7772400" cy="394183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B505026-527F-5E01-6377-AD524A0A8CD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9577"/>
          <a:stretch/>
        </p:blipFill>
        <p:spPr>
          <a:xfrm>
            <a:off x="4587510" y="2589438"/>
            <a:ext cx="7023919" cy="3635598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6E7DA12A-B3A3-3953-F0AA-036D505578B8}"/>
              </a:ext>
            </a:extLst>
          </p:cNvPr>
          <p:cNvSpPr/>
          <p:nvPr/>
        </p:nvSpPr>
        <p:spPr>
          <a:xfrm>
            <a:off x="1536607" y="3138714"/>
            <a:ext cx="1127760" cy="2039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747868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F57F26-4C21-C994-AF43-333B287BA2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ṡḻîdê">
            <a:extLst>
              <a:ext uri="{FF2B5EF4-FFF2-40B4-BE49-F238E27FC236}">
                <a16:creationId xmlns:a16="http://schemas.microsoft.com/office/drawing/2014/main" id="{D53A4032-4A1A-FFE0-F4F0-B44642CF08A8}"/>
              </a:ext>
            </a:extLst>
          </p:cNvPr>
          <p:cNvSpPr/>
          <p:nvPr/>
        </p:nvSpPr>
        <p:spPr>
          <a:xfrm>
            <a:off x="0" y="0"/>
            <a:ext cx="12192000" cy="4159045"/>
          </a:xfrm>
          <a:prstGeom prst="rect">
            <a:avLst/>
          </a:prstGeom>
          <a:solidFill>
            <a:srgbClr val="0E419C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EA02CF1C-8F4D-EA5E-E765-4939EEAD3D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82448" cy="1479808"/>
          </a:xfrm>
          <a:prstGeom prst="rect">
            <a:avLst/>
          </a:prstGeom>
        </p:spPr>
      </p:pic>
      <p:sp>
        <p:nvSpPr>
          <p:cNvPr id="7" name="iš1íḍè">
            <a:extLst>
              <a:ext uri="{FF2B5EF4-FFF2-40B4-BE49-F238E27FC236}">
                <a16:creationId xmlns:a16="http://schemas.microsoft.com/office/drawing/2014/main" id="{02DA018F-0221-A49E-4B33-F8C58CB46C62}"/>
              </a:ext>
            </a:extLst>
          </p:cNvPr>
          <p:cNvSpPr/>
          <p:nvPr/>
        </p:nvSpPr>
        <p:spPr>
          <a:xfrm>
            <a:off x="291588" y="994360"/>
            <a:ext cx="11608824" cy="561544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63500" dir="3900000" algn="t" rotWithShape="0">
              <a:prstClr val="black">
                <a:alpha val="2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500" b="1" i="0" u="none" strike="noStrike" kern="1200" cap="none" spc="30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724E9BF7-A52D-3789-CA36-6A62875D75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588" y="248192"/>
            <a:ext cx="10850563" cy="584563"/>
          </a:xfrm>
        </p:spPr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邀请助教加入代码仓库</a:t>
            </a:r>
            <a:endParaRPr lang="zh-CN" dirty="0">
              <a:solidFill>
                <a:schemeClr val="bg1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63F3FAF-FCD5-6739-F49F-8A288FD41BC0}"/>
              </a:ext>
            </a:extLst>
          </p:cNvPr>
          <p:cNvSpPr txBox="1"/>
          <p:nvPr/>
        </p:nvSpPr>
        <p:spPr>
          <a:xfrm>
            <a:off x="627966" y="1128912"/>
            <a:ext cx="109292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将所有组员添加到代码仓库后，组长需要将助教账号一并加入到代码仓库中，设置助教账号（由各组组长自行联系小组对应的助教加入）项目角色为</a:t>
            </a:r>
            <a:r>
              <a:rPr kumimoji="1" lang="en-US" altLang="zh-CN" dirty="0"/>
              <a:t>【</a:t>
            </a:r>
            <a:r>
              <a:rPr kumimoji="1" lang="zh-CN" altLang="en-US" dirty="0"/>
              <a:t>产品经理</a:t>
            </a:r>
            <a:r>
              <a:rPr kumimoji="1" lang="en-US" altLang="zh-CN" dirty="0"/>
              <a:t>】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C2DF4B9-BC96-45FA-D5DC-3C8C5782E23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9466"/>
          <a:stretch/>
        </p:blipFill>
        <p:spPr>
          <a:xfrm>
            <a:off x="741224" y="1936848"/>
            <a:ext cx="8131417" cy="4214007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45C386F8-FD20-2634-0F03-1A54C75136B1}"/>
              </a:ext>
            </a:extLst>
          </p:cNvPr>
          <p:cNvSpPr/>
          <p:nvPr/>
        </p:nvSpPr>
        <p:spPr>
          <a:xfrm>
            <a:off x="4854803" y="3959258"/>
            <a:ext cx="1241197" cy="33433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F66E0BB-C0F9-80EA-649F-A5FB0CA2A9B8}"/>
              </a:ext>
            </a:extLst>
          </p:cNvPr>
          <p:cNvSpPr/>
          <p:nvPr/>
        </p:nvSpPr>
        <p:spPr>
          <a:xfrm>
            <a:off x="7481391" y="3563646"/>
            <a:ext cx="531393" cy="2730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379639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990DDB-BAE2-DA62-A6EE-B04FECDC14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ṡḻîdê">
            <a:extLst>
              <a:ext uri="{FF2B5EF4-FFF2-40B4-BE49-F238E27FC236}">
                <a16:creationId xmlns:a16="http://schemas.microsoft.com/office/drawing/2014/main" id="{515563ED-35B3-D0DB-403B-BE2BB249C074}"/>
              </a:ext>
            </a:extLst>
          </p:cNvPr>
          <p:cNvSpPr/>
          <p:nvPr/>
        </p:nvSpPr>
        <p:spPr>
          <a:xfrm>
            <a:off x="0" y="0"/>
            <a:ext cx="12192000" cy="4159045"/>
          </a:xfrm>
          <a:prstGeom prst="rect">
            <a:avLst/>
          </a:prstGeom>
          <a:solidFill>
            <a:srgbClr val="0E419C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5BDB0B83-4E5F-6C61-854F-6C910171B4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82448" cy="1479808"/>
          </a:xfrm>
          <a:prstGeom prst="rect">
            <a:avLst/>
          </a:prstGeom>
        </p:spPr>
      </p:pic>
      <p:sp>
        <p:nvSpPr>
          <p:cNvPr id="7" name="iš1íḍè">
            <a:extLst>
              <a:ext uri="{FF2B5EF4-FFF2-40B4-BE49-F238E27FC236}">
                <a16:creationId xmlns:a16="http://schemas.microsoft.com/office/drawing/2014/main" id="{2E6CDE6D-2B44-0F4D-7557-BB6CC7A595C9}"/>
              </a:ext>
            </a:extLst>
          </p:cNvPr>
          <p:cNvSpPr/>
          <p:nvPr/>
        </p:nvSpPr>
        <p:spPr>
          <a:xfrm>
            <a:off x="291588" y="994360"/>
            <a:ext cx="11608824" cy="561544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63500" dir="3900000" algn="t" rotWithShape="0">
              <a:prstClr val="black">
                <a:alpha val="2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500" b="1" i="0" u="none" strike="noStrike" kern="1200" cap="none" spc="30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74B9376D-F784-2004-3057-510C87B38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588" y="248192"/>
            <a:ext cx="10850563" cy="584563"/>
          </a:xfrm>
        </p:spPr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设置用户昵称</a:t>
            </a:r>
            <a:endParaRPr lang="zh-CN" dirty="0">
              <a:solidFill>
                <a:schemeClr val="bg1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0A0E598-9B3C-61A9-BD9D-3806E952478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9663"/>
          <a:stretch/>
        </p:blipFill>
        <p:spPr>
          <a:xfrm>
            <a:off x="679194" y="2012622"/>
            <a:ext cx="8450292" cy="4369764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E1239143-566E-B2BB-D1A0-CBACC0B44A45}"/>
              </a:ext>
            </a:extLst>
          </p:cNvPr>
          <p:cNvSpPr txBox="1"/>
          <p:nvPr/>
        </p:nvSpPr>
        <p:spPr>
          <a:xfrm>
            <a:off x="580571" y="1204686"/>
            <a:ext cx="10261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此外，每位同学需要设置自己的昵称，点击头像处的昵称设置，将昵称设置为“姓名</a:t>
            </a:r>
            <a:r>
              <a:rPr kumimoji="1" lang="en-US" altLang="zh-CN" dirty="0"/>
              <a:t>-</a:t>
            </a:r>
            <a:r>
              <a:rPr kumimoji="1" lang="zh-CN" altLang="en-US" dirty="0"/>
              <a:t>学号”的格式，如“张三</a:t>
            </a:r>
            <a:r>
              <a:rPr kumimoji="1" lang="en-US" altLang="zh-CN" dirty="0"/>
              <a:t>-22222010999</a:t>
            </a:r>
            <a:r>
              <a:rPr kumimoji="1" lang="zh-CN" altLang="en-US" dirty="0"/>
              <a:t>”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CF6F3BE-86CA-B3CA-3DC7-A6F21DDD1A11}"/>
              </a:ext>
            </a:extLst>
          </p:cNvPr>
          <p:cNvSpPr/>
          <p:nvPr/>
        </p:nvSpPr>
        <p:spPr>
          <a:xfrm>
            <a:off x="7136091" y="2313580"/>
            <a:ext cx="1065229" cy="3329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634192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BDD81C-401C-498C-CCF3-3D11A74EB9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F0E4BE-F399-0D29-A441-7AF5FF4F0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iṡ1íḋe">
            <a:extLst>
              <a:ext uri="{FF2B5EF4-FFF2-40B4-BE49-F238E27FC236}">
                <a16:creationId xmlns:a16="http://schemas.microsoft.com/office/drawing/2014/main" id="{5A6893EE-D16E-50F4-EE68-1C4457D33DEE}"/>
              </a:ext>
            </a:extLst>
          </p:cNvPr>
          <p:cNvSpPr/>
          <p:nvPr/>
        </p:nvSpPr>
        <p:spPr>
          <a:xfrm>
            <a:off x="-11552" y="0"/>
            <a:ext cx="12215105" cy="2588995"/>
          </a:xfrm>
          <a:prstGeom prst="rect">
            <a:avLst/>
          </a:prstGeom>
          <a:solidFill>
            <a:srgbClr val="0E41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9" name="图片 18" descr="图片包含 户外, 标牌&#10;&#10;已生成极高可信度的说明">
            <a:extLst>
              <a:ext uri="{FF2B5EF4-FFF2-40B4-BE49-F238E27FC236}">
                <a16:creationId xmlns:a16="http://schemas.microsoft.com/office/drawing/2014/main" id="{5F1EDDB2-4E29-5584-4EF7-C674B3CA7A4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999"/>
          <a:stretch>
            <a:fillRect/>
          </a:stretch>
        </p:blipFill>
        <p:spPr>
          <a:xfrm>
            <a:off x="4439123" y="108084"/>
            <a:ext cx="3313754" cy="2480911"/>
          </a:xfrm>
          <a:prstGeom prst="rect">
            <a:avLst/>
          </a:prstGeom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1A4367F6-F32E-8262-C6B5-CA4B40807A73}"/>
              </a:ext>
            </a:extLst>
          </p:cNvPr>
          <p:cNvSpPr/>
          <p:nvPr/>
        </p:nvSpPr>
        <p:spPr>
          <a:xfrm>
            <a:off x="-11552" y="2588995"/>
            <a:ext cx="12192000" cy="426900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dist="762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915C900F-4A0F-F1AF-CCC2-38D5F86148D8}"/>
              </a:ext>
            </a:extLst>
          </p:cNvPr>
          <p:cNvGrpSpPr/>
          <p:nvPr/>
        </p:nvGrpSpPr>
        <p:grpSpPr>
          <a:xfrm>
            <a:off x="5419485" y="6376213"/>
            <a:ext cx="1353031" cy="203585"/>
            <a:chOff x="5419485" y="5696943"/>
            <a:chExt cx="1353031" cy="203585"/>
          </a:xfrm>
        </p:grpSpPr>
        <p:sp>
          <p:nvSpPr>
            <p:cNvPr id="7" name="iṧļiḍê">
              <a:extLst>
                <a:ext uri="{FF2B5EF4-FFF2-40B4-BE49-F238E27FC236}">
                  <a16:creationId xmlns:a16="http://schemas.microsoft.com/office/drawing/2014/main" id="{3D102C31-D5CC-C8B3-FEEF-D3C9C86FD17D}"/>
                </a:ext>
              </a:extLst>
            </p:cNvPr>
            <p:cNvSpPr/>
            <p:nvPr/>
          </p:nvSpPr>
          <p:spPr>
            <a:xfrm>
              <a:off x="5994207" y="5696943"/>
              <a:ext cx="203585" cy="203585"/>
            </a:xfrm>
            <a:prstGeom prst="ellipse">
              <a:avLst/>
            </a:prstGeom>
            <a:solidFill>
              <a:srgbClr val="0E41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8" name="ïṧ1îḋé">
              <a:extLst>
                <a:ext uri="{FF2B5EF4-FFF2-40B4-BE49-F238E27FC236}">
                  <a16:creationId xmlns:a16="http://schemas.microsoft.com/office/drawing/2014/main" id="{4CE6095B-E302-43E4-529E-CE0F191ABC03}"/>
                </a:ext>
              </a:extLst>
            </p:cNvPr>
            <p:cNvSpPr/>
            <p:nvPr/>
          </p:nvSpPr>
          <p:spPr>
            <a:xfrm flipV="1">
              <a:off x="6284516" y="5732570"/>
              <a:ext cx="132330" cy="132330"/>
            </a:xfrm>
            <a:prstGeom prst="ellipse">
              <a:avLst/>
            </a:prstGeom>
            <a:solidFill>
              <a:srgbClr val="0E41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9" name="îṣlíde">
              <a:extLst>
                <a:ext uri="{FF2B5EF4-FFF2-40B4-BE49-F238E27FC236}">
                  <a16:creationId xmlns:a16="http://schemas.microsoft.com/office/drawing/2014/main" id="{36F75138-AFD2-76CC-CF98-211D9F85E321}"/>
                </a:ext>
              </a:extLst>
            </p:cNvPr>
            <p:cNvSpPr/>
            <p:nvPr/>
          </p:nvSpPr>
          <p:spPr>
            <a:xfrm flipV="1">
              <a:off x="5775152" y="5732570"/>
              <a:ext cx="132330" cy="132330"/>
            </a:xfrm>
            <a:prstGeom prst="ellipse">
              <a:avLst/>
            </a:prstGeom>
            <a:solidFill>
              <a:srgbClr val="0E41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0" name="íṩlidè">
              <a:extLst>
                <a:ext uri="{FF2B5EF4-FFF2-40B4-BE49-F238E27FC236}">
                  <a16:creationId xmlns:a16="http://schemas.microsoft.com/office/drawing/2014/main" id="{388C740B-EBEC-264B-FE13-37FD3BA4D58E}"/>
                </a:ext>
              </a:extLst>
            </p:cNvPr>
            <p:cNvSpPr/>
            <p:nvPr/>
          </p:nvSpPr>
          <p:spPr>
            <a:xfrm flipV="1">
              <a:off x="6503570" y="5745142"/>
              <a:ext cx="107188" cy="107188"/>
            </a:xfrm>
            <a:prstGeom prst="ellipse">
              <a:avLst/>
            </a:prstGeom>
            <a:solidFill>
              <a:srgbClr val="0E41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1" name="iṣļiḓê">
              <a:extLst>
                <a:ext uri="{FF2B5EF4-FFF2-40B4-BE49-F238E27FC236}">
                  <a16:creationId xmlns:a16="http://schemas.microsoft.com/office/drawing/2014/main" id="{1F135BCB-DC02-2C0F-20AB-90A92DF84234}"/>
                </a:ext>
              </a:extLst>
            </p:cNvPr>
            <p:cNvSpPr/>
            <p:nvPr/>
          </p:nvSpPr>
          <p:spPr>
            <a:xfrm flipV="1">
              <a:off x="5581240" y="5745142"/>
              <a:ext cx="107188" cy="107188"/>
            </a:xfrm>
            <a:prstGeom prst="ellipse">
              <a:avLst/>
            </a:prstGeom>
            <a:solidFill>
              <a:srgbClr val="0E41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2" name="íṩḻiḋé">
              <a:extLst>
                <a:ext uri="{FF2B5EF4-FFF2-40B4-BE49-F238E27FC236}">
                  <a16:creationId xmlns:a16="http://schemas.microsoft.com/office/drawing/2014/main" id="{8F54AC57-072E-F259-7CB2-5EEA72536A20}"/>
                </a:ext>
              </a:extLst>
            </p:cNvPr>
            <p:cNvSpPr/>
            <p:nvPr/>
          </p:nvSpPr>
          <p:spPr>
            <a:xfrm flipV="1">
              <a:off x="6697485" y="5761221"/>
              <a:ext cx="75031" cy="75031"/>
            </a:xfrm>
            <a:prstGeom prst="ellipse">
              <a:avLst/>
            </a:prstGeom>
            <a:solidFill>
              <a:srgbClr val="0E41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3" name="i$1ïḋe">
              <a:extLst>
                <a:ext uri="{FF2B5EF4-FFF2-40B4-BE49-F238E27FC236}">
                  <a16:creationId xmlns:a16="http://schemas.microsoft.com/office/drawing/2014/main" id="{36EDCC44-ED0F-4783-1005-2D2C48D7671E}"/>
                </a:ext>
              </a:extLst>
            </p:cNvPr>
            <p:cNvSpPr/>
            <p:nvPr/>
          </p:nvSpPr>
          <p:spPr>
            <a:xfrm flipV="1">
              <a:off x="5419485" y="5761221"/>
              <a:ext cx="75031" cy="75031"/>
            </a:xfrm>
            <a:prstGeom prst="ellipse">
              <a:avLst/>
            </a:prstGeom>
            <a:solidFill>
              <a:srgbClr val="0E41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22" name="文本框 21">
            <a:extLst>
              <a:ext uri="{FF2B5EF4-FFF2-40B4-BE49-F238E27FC236}">
                <a16:creationId xmlns:a16="http://schemas.microsoft.com/office/drawing/2014/main" id="{DB5553F0-7AF3-DF96-72DA-5151DA780000}"/>
              </a:ext>
            </a:extLst>
          </p:cNvPr>
          <p:cNvSpPr txBox="1"/>
          <p:nvPr/>
        </p:nvSpPr>
        <p:spPr>
          <a:xfrm>
            <a:off x="1514455" y="3772200"/>
            <a:ext cx="719068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6600" b="1" i="0" u="none" strike="noStrike" kern="1200" cap="none" spc="600" normalizeH="0" baseline="0" noProof="0" dirty="0">
                <a:ln>
                  <a:noFill/>
                </a:ln>
                <a:solidFill>
                  <a:srgbClr val="0E419C"/>
                </a:solidFill>
                <a:effectLst/>
                <a:uLnTx/>
                <a:uFillTx/>
                <a:latin typeface="+mn-ea"/>
                <a:cs typeface="+mn-cs"/>
              </a:rPr>
              <a:t>Part.3 </a:t>
            </a:r>
            <a:r>
              <a:rPr lang="zh-CN" altLang="en-US" sz="6600" b="1" spc="600" dirty="0">
                <a:solidFill>
                  <a:srgbClr val="0E419C"/>
                </a:solidFill>
                <a:latin typeface="+mn-ea"/>
              </a:rPr>
              <a:t>功能介绍</a:t>
            </a:r>
            <a:endParaRPr kumimoji="0" lang="zh-CN" altLang="en-US" sz="6600" b="1" i="0" u="none" strike="noStrike" kern="1200" cap="none" spc="600" normalizeH="0" baseline="0" noProof="0" dirty="0">
              <a:ln>
                <a:noFill/>
              </a:ln>
              <a:solidFill>
                <a:srgbClr val="0E419C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755422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F474F8-1D1B-ACDE-8A06-16F15E90E5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ṡḻîdê">
            <a:extLst>
              <a:ext uri="{FF2B5EF4-FFF2-40B4-BE49-F238E27FC236}">
                <a16:creationId xmlns:a16="http://schemas.microsoft.com/office/drawing/2014/main" id="{1078273A-AC49-6587-BC3B-0FA18AE064DF}"/>
              </a:ext>
            </a:extLst>
          </p:cNvPr>
          <p:cNvSpPr/>
          <p:nvPr/>
        </p:nvSpPr>
        <p:spPr>
          <a:xfrm>
            <a:off x="0" y="0"/>
            <a:ext cx="12192000" cy="4159045"/>
          </a:xfrm>
          <a:prstGeom prst="rect">
            <a:avLst/>
          </a:prstGeom>
          <a:solidFill>
            <a:srgbClr val="0E419C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A87A8C4F-8992-FBF8-A65A-0585D405DF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82448" cy="1479808"/>
          </a:xfrm>
          <a:prstGeom prst="rect">
            <a:avLst/>
          </a:prstGeom>
        </p:spPr>
      </p:pic>
      <p:sp>
        <p:nvSpPr>
          <p:cNvPr id="7" name="iš1íḍè">
            <a:extLst>
              <a:ext uri="{FF2B5EF4-FFF2-40B4-BE49-F238E27FC236}">
                <a16:creationId xmlns:a16="http://schemas.microsoft.com/office/drawing/2014/main" id="{5B598F34-897F-BE54-3AE8-B553AEEDA3F0}"/>
              </a:ext>
            </a:extLst>
          </p:cNvPr>
          <p:cNvSpPr/>
          <p:nvPr/>
        </p:nvSpPr>
        <p:spPr>
          <a:xfrm>
            <a:off x="291588" y="994360"/>
            <a:ext cx="11608824" cy="561544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63500" dir="3900000" algn="t" rotWithShape="0">
              <a:prstClr val="black">
                <a:alpha val="2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500" b="1" i="0" u="none" strike="noStrike" kern="1200" cap="none" spc="30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DB2066FE-518D-AF7F-752A-4AD54AE6BE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588" y="248192"/>
            <a:ext cx="10850563" cy="584563"/>
          </a:xfrm>
        </p:spPr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需求管理</a:t>
            </a:r>
            <a:endParaRPr lang="zh-CN" dirty="0">
              <a:solidFill>
                <a:schemeClr val="bg1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3EF5579-3628-5DB8-135E-38FF1D710C8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9346" b="18294"/>
          <a:stretch/>
        </p:blipFill>
        <p:spPr>
          <a:xfrm>
            <a:off x="568384" y="2079522"/>
            <a:ext cx="7772400" cy="3271741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9613A361-CE3D-2104-2898-EDE6C69FDE2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5423" t="9346"/>
          <a:stretch/>
        </p:blipFill>
        <p:spPr>
          <a:xfrm>
            <a:off x="4673599" y="2079522"/>
            <a:ext cx="6573669" cy="4098924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5B4CFE8C-169E-2234-EC9B-AE8853316490}"/>
              </a:ext>
            </a:extLst>
          </p:cNvPr>
          <p:cNvSpPr txBox="1"/>
          <p:nvPr/>
        </p:nvSpPr>
        <p:spPr>
          <a:xfrm>
            <a:off x="568384" y="1204686"/>
            <a:ext cx="106788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需求管理是面向软件工程团队提供的系统化需求收集、分析、跟踪与变更控制服务。需求可一键录入系统，变更可实现同步，确保各方协同更新，实现全生命周期的需求管理与优化。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1C5A2B5A-1338-02AE-58AD-B174F420D69B}"/>
              </a:ext>
            </a:extLst>
          </p:cNvPr>
          <p:cNvSpPr/>
          <p:nvPr/>
        </p:nvSpPr>
        <p:spPr>
          <a:xfrm>
            <a:off x="2988970" y="3042614"/>
            <a:ext cx="800605" cy="25676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774786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3F89FB-9EDF-7CA7-7920-AE0DFEBB09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ṡḻîdê">
            <a:extLst>
              <a:ext uri="{FF2B5EF4-FFF2-40B4-BE49-F238E27FC236}">
                <a16:creationId xmlns:a16="http://schemas.microsoft.com/office/drawing/2014/main" id="{44E56D00-AD08-1F01-4E12-D9F9AA805099}"/>
              </a:ext>
            </a:extLst>
          </p:cNvPr>
          <p:cNvSpPr/>
          <p:nvPr/>
        </p:nvSpPr>
        <p:spPr>
          <a:xfrm>
            <a:off x="0" y="0"/>
            <a:ext cx="12192000" cy="4159045"/>
          </a:xfrm>
          <a:prstGeom prst="rect">
            <a:avLst/>
          </a:prstGeom>
          <a:solidFill>
            <a:srgbClr val="0E419C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9D522AC5-4464-F575-22F0-B70EEA8F6D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82448" cy="1479808"/>
          </a:xfrm>
          <a:prstGeom prst="rect">
            <a:avLst/>
          </a:prstGeom>
        </p:spPr>
      </p:pic>
      <p:sp>
        <p:nvSpPr>
          <p:cNvPr id="7" name="iš1íḍè">
            <a:extLst>
              <a:ext uri="{FF2B5EF4-FFF2-40B4-BE49-F238E27FC236}">
                <a16:creationId xmlns:a16="http://schemas.microsoft.com/office/drawing/2014/main" id="{87C3A483-C28F-6D49-68E8-EB5ED12F744B}"/>
              </a:ext>
            </a:extLst>
          </p:cNvPr>
          <p:cNvSpPr/>
          <p:nvPr/>
        </p:nvSpPr>
        <p:spPr>
          <a:xfrm>
            <a:off x="291588" y="994360"/>
            <a:ext cx="11608824" cy="561544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63500" dir="3900000" algn="t" rotWithShape="0">
              <a:prstClr val="black">
                <a:alpha val="2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500" b="1" i="0" u="none" strike="noStrike" kern="1200" cap="none" spc="30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7F21EBD9-59B4-ABBA-4A1D-F50A50F35A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588" y="248192"/>
            <a:ext cx="10850563" cy="584563"/>
          </a:xfrm>
        </p:spPr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代码托管</a:t>
            </a:r>
            <a:endParaRPr lang="zh-CN" dirty="0">
              <a:solidFill>
                <a:schemeClr val="bg1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8B59C46-E926-0902-71EA-E2CC22218446}"/>
              </a:ext>
            </a:extLst>
          </p:cNvPr>
          <p:cNvSpPr txBox="1"/>
          <p:nvPr/>
        </p:nvSpPr>
        <p:spPr>
          <a:xfrm>
            <a:off x="629202" y="1200724"/>
            <a:ext cx="107405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代码托管是面向软件开发者提供的基于</a:t>
            </a:r>
            <a:r>
              <a:rPr kumimoji="1" lang="en-US" altLang="zh-CN" dirty="0"/>
              <a:t>Git</a:t>
            </a:r>
            <a:r>
              <a:rPr kumimoji="1" lang="zh-CN" altLang="en-US" dirty="0"/>
              <a:t>的在线代码托管服务，包括代码克隆</a:t>
            </a:r>
            <a:r>
              <a:rPr kumimoji="1" lang="en-US" altLang="zh-CN" dirty="0"/>
              <a:t>/</a:t>
            </a:r>
            <a:r>
              <a:rPr kumimoji="1" lang="zh-CN" altLang="en-US" dirty="0"/>
              <a:t>下载</a:t>
            </a:r>
            <a:r>
              <a:rPr kumimoji="1" lang="en-US" altLang="zh-CN" dirty="0"/>
              <a:t>/</a:t>
            </a:r>
            <a:r>
              <a:rPr kumimoji="1" lang="zh-CN" altLang="en-US" dirty="0"/>
              <a:t>提交</a:t>
            </a:r>
            <a:r>
              <a:rPr kumimoji="1" lang="en-US" altLang="zh-CN" dirty="0"/>
              <a:t>/</a:t>
            </a:r>
            <a:r>
              <a:rPr kumimoji="1" lang="zh-CN" altLang="en-US" dirty="0"/>
              <a:t>推送</a:t>
            </a:r>
            <a:r>
              <a:rPr kumimoji="1" lang="en-US" altLang="zh-CN" dirty="0"/>
              <a:t>/</a:t>
            </a:r>
            <a:r>
              <a:rPr kumimoji="1" lang="zh-CN" altLang="en-US" dirty="0"/>
              <a:t>比较</a:t>
            </a:r>
            <a:r>
              <a:rPr kumimoji="1" lang="en-US" altLang="zh-CN" dirty="0"/>
              <a:t>/</a:t>
            </a:r>
            <a:r>
              <a:rPr kumimoji="1" lang="zh-CN" altLang="en-US" dirty="0"/>
              <a:t>合并</a:t>
            </a:r>
            <a:r>
              <a:rPr kumimoji="1" lang="en-US" altLang="zh-CN" dirty="0"/>
              <a:t>/</a:t>
            </a:r>
            <a:r>
              <a:rPr kumimoji="1" lang="zh-CN" altLang="en-US" dirty="0"/>
              <a:t>分支等。代码一键下载到本地，开发完毕一键推送云端，实现线上线下协同开发。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A851F40-053A-F408-271B-5B01B07840D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9466"/>
          <a:stretch/>
        </p:blipFill>
        <p:spPr>
          <a:xfrm>
            <a:off x="741223" y="2021069"/>
            <a:ext cx="8250945" cy="4275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3631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B8CF02-9C72-CBD9-6EF1-D72EF649AD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ṡḻîdê">
            <a:extLst>
              <a:ext uri="{FF2B5EF4-FFF2-40B4-BE49-F238E27FC236}">
                <a16:creationId xmlns:a16="http://schemas.microsoft.com/office/drawing/2014/main" id="{57FC6D5A-B4A2-9F66-F626-2518E5D10E2F}"/>
              </a:ext>
            </a:extLst>
          </p:cNvPr>
          <p:cNvSpPr/>
          <p:nvPr/>
        </p:nvSpPr>
        <p:spPr>
          <a:xfrm>
            <a:off x="0" y="0"/>
            <a:ext cx="12192000" cy="4159045"/>
          </a:xfrm>
          <a:prstGeom prst="rect">
            <a:avLst/>
          </a:prstGeom>
          <a:solidFill>
            <a:srgbClr val="0E419C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E322ED10-073F-6594-7F55-110F71006F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82448" cy="1479808"/>
          </a:xfrm>
          <a:prstGeom prst="rect">
            <a:avLst/>
          </a:prstGeom>
        </p:spPr>
      </p:pic>
      <p:sp>
        <p:nvSpPr>
          <p:cNvPr id="7" name="iš1íḍè">
            <a:extLst>
              <a:ext uri="{FF2B5EF4-FFF2-40B4-BE49-F238E27FC236}">
                <a16:creationId xmlns:a16="http://schemas.microsoft.com/office/drawing/2014/main" id="{B0AB3344-2619-CD5B-C993-8606C91C0789}"/>
              </a:ext>
            </a:extLst>
          </p:cNvPr>
          <p:cNvSpPr/>
          <p:nvPr/>
        </p:nvSpPr>
        <p:spPr>
          <a:xfrm>
            <a:off x="291588" y="994360"/>
            <a:ext cx="11608824" cy="561544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63500" dir="3900000" algn="t" rotWithShape="0">
              <a:prstClr val="black">
                <a:alpha val="2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500" b="1" i="0" u="none" strike="noStrike" kern="1200" cap="none" spc="30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4C33D11F-D272-B8B2-B766-BFD286335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588" y="248192"/>
            <a:ext cx="10850563" cy="584563"/>
          </a:xfrm>
        </p:spPr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代码托管</a:t>
            </a:r>
            <a:endParaRPr lang="zh-CN" dirty="0">
              <a:solidFill>
                <a:schemeClr val="bg1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4F23EC7-0485-09FE-170B-1B966DD9D170}"/>
              </a:ext>
            </a:extLst>
          </p:cNvPr>
          <p:cNvSpPr txBox="1"/>
          <p:nvPr/>
        </p:nvSpPr>
        <p:spPr>
          <a:xfrm>
            <a:off x="580571" y="1204686"/>
            <a:ext cx="10561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为了保证用户有</a:t>
            </a:r>
            <a:r>
              <a:rPr kumimoji="1" lang="en-US" altLang="zh-CN" dirty="0"/>
              <a:t>push</a:t>
            </a:r>
            <a:r>
              <a:rPr kumimoji="1" lang="zh-CN" altLang="en-US" dirty="0"/>
              <a:t>权限，需要设置</a:t>
            </a:r>
            <a:r>
              <a:rPr kumimoji="1" lang="en-US" altLang="zh-CN" dirty="0"/>
              <a:t>SSH</a:t>
            </a:r>
            <a:r>
              <a:rPr kumimoji="1" lang="zh-CN" altLang="en-US" dirty="0"/>
              <a:t>密钥。其中</a:t>
            </a:r>
            <a:r>
              <a:rPr kumimoji="1" lang="en-US" altLang="zh-CN" dirty="0"/>
              <a:t>SSH</a:t>
            </a:r>
            <a:r>
              <a:rPr kumimoji="1" lang="zh-CN" altLang="en-US" dirty="0"/>
              <a:t>密钥生成方法可参考下方帮助文档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8008B11-1E20-F193-AC1F-DA0D578F929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3994" b="20721"/>
          <a:stretch/>
        </p:blipFill>
        <p:spPr>
          <a:xfrm>
            <a:off x="580571" y="1784344"/>
            <a:ext cx="7772400" cy="290454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696BECD-809D-8C5E-372A-FA7827D896A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13995" b="11242"/>
          <a:stretch/>
        </p:blipFill>
        <p:spPr>
          <a:xfrm>
            <a:off x="3839029" y="2760821"/>
            <a:ext cx="7772400" cy="332629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7A961FBD-FBC8-BF07-F538-9C95DFCC32AA}"/>
              </a:ext>
            </a:extLst>
          </p:cNvPr>
          <p:cNvSpPr/>
          <p:nvPr/>
        </p:nvSpPr>
        <p:spPr>
          <a:xfrm>
            <a:off x="1825309" y="2234153"/>
            <a:ext cx="993306" cy="3003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A1E431B-96E3-C96D-FBB8-0841090E1EB8}"/>
              </a:ext>
            </a:extLst>
          </p:cNvPr>
          <p:cNvSpPr/>
          <p:nvPr/>
        </p:nvSpPr>
        <p:spPr>
          <a:xfrm>
            <a:off x="4466771" y="5343604"/>
            <a:ext cx="1170458" cy="3097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427240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02E7B2-1353-0955-F03F-BD9852DF82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ṡḻîdê">
            <a:extLst>
              <a:ext uri="{FF2B5EF4-FFF2-40B4-BE49-F238E27FC236}">
                <a16:creationId xmlns:a16="http://schemas.microsoft.com/office/drawing/2014/main" id="{DBA19D4D-CC0B-F62D-0F7A-31345E8EFCD2}"/>
              </a:ext>
            </a:extLst>
          </p:cNvPr>
          <p:cNvSpPr/>
          <p:nvPr/>
        </p:nvSpPr>
        <p:spPr>
          <a:xfrm>
            <a:off x="0" y="0"/>
            <a:ext cx="12192000" cy="4159045"/>
          </a:xfrm>
          <a:prstGeom prst="rect">
            <a:avLst/>
          </a:prstGeom>
          <a:solidFill>
            <a:srgbClr val="0E419C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E0B36B8E-6294-162D-D755-D43DF5AA9F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82448" cy="1479808"/>
          </a:xfrm>
          <a:prstGeom prst="rect">
            <a:avLst/>
          </a:prstGeom>
        </p:spPr>
      </p:pic>
      <p:sp>
        <p:nvSpPr>
          <p:cNvPr id="7" name="iš1íḍè">
            <a:extLst>
              <a:ext uri="{FF2B5EF4-FFF2-40B4-BE49-F238E27FC236}">
                <a16:creationId xmlns:a16="http://schemas.microsoft.com/office/drawing/2014/main" id="{CDA9E59E-9333-C708-2514-46491A1CC9CC}"/>
              </a:ext>
            </a:extLst>
          </p:cNvPr>
          <p:cNvSpPr/>
          <p:nvPr/>
        </p:nvSpPr>
        <p:spPr>
          <a:xfrm>
            <a:off x="291588" y="994360"/>
            <a:ext cx="11608824" cy="561544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63500" dir="3900000" algn="t" rotWithShape="0">
              <a:prstClr val="black">
                <a:alpha val="2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500" b="1" i="0" u="none" strike="noStrike" kern="1200" cap="none" spc="30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E2E167FD-BECD-5A6A-449F-39C5D269D3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588" y="248192"/>
            <a:ext cx="10850563" cy="584563"/>
          </a:xfrm>
        </p:spPr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代码检查</a:t>
            </a:r>
            <a:endParaRPr lang="zh-CN" dirty="0">
              <a:solidFill>
                <a:schemeClr val="bg1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EE97987-81C1-711B-176E-9C26D94A1D28}"/>
              </a:ext>
            </a:extLst>
          </p:cNvPr>
          <p:cNvSpPr txBox="1"/>
          <p:nvPr/>
        </p:nvSpPr>
        <p:spPr>
          <a:xfrm>
            <a:off x="541104" y="1113072"/>
            <a:ext cx="109165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代码检查是面向软件开发者提供代码质量管理云服务，支持</a:t>
            </a:r>
            <a:r>
              <a:rPr kumimoji="1" lang="en-US" altLang="zh-CN" dirty="0"/>
              <a:t>Java</a:t>
            </a:r>
            <a:r>
              <a:rPr kumimoji="1" lang="zh-CN" altLang="en-US" dirty="0"/>
              <a:t>、</a:t>
            </a:r>
            <a:r>
              <a:rPr kumimoji="1" lang="en-US" altLang="zh-CN" dirty="0"/>
              <a:t>C++</a:t>
            </a:r>
            <a:r>
              <a:rPr kumimoji="1" lang="zh-CN" altLang="en-US" dirty="0"/>
              <a:t>、</a:t>
            </a:r>
            <a:r>
              <a:rPr kumimoji="1" lang="en-US" altLang="zh-CN" dirty="0"/>
              <a:t>PHP</a:t>
            </a:r>
            <a:r>
              <a:rPr kumimoji="1" lang="zh-CN" altLang="en-US" dirty="0"/>
              <a:t>等业界主流开发语言，可在线进行多种语言的代码静态检查、代码架构检查、代码安全检查、编码问题检查、质量评分、代码缺陷改进趋势分析，辅助用户管控代码质量。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24F67D9-3903-9CE0-0027-97A2F83F58F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4914"/>
          <a:stretch/>
        </p:blipFill>
        <p:spPr>
          <a:xfrm>
            <a:off x="679194" y="2174098"/>
            <a:ext cx="7772400" cy="378553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026E927-666E-1D5C-2360-C82D63B3106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3912" t="10771" r="15126"/>
          <a:stretch/>
        </p:blipFill>
        <p:spPr>
          <a:xfrm>
            <a:off x="5626723" y="2174098"/>
            <a:ext cx="5515428" cy="3969894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9639600C-6CEF-C637-584F-0803BC27C2A2}"/>
              </a:ext>
            </a:extLst>
          </p:cNvPr>
          <p:cNvSpPr/>
          <p:nvPr/>
        </p:nvSpPr>
        <p:spPr>
          <a:xfrm>
            <a:off x="1829714" y="2641870"/>
            <a:ext cx="762658" cy="3039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145374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F21AEE-E6E2-4CA8-981F-B7284B87F7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ṡḻîdê">
            <a:extLst>
              <a:ext uri="{FF2B5EF4-FFF2-40B4-BE49-F238E27FC236}">
                <a16:creationId xmlns:a16="http://schemas.microsoft.com/office/drawing/2014/main" id="{0AE9640F-B3C9-D0F0-148C-74ADCCD02B97}"/>
              </a:ext>
            </a:extLst>
          </p:cNvPr>
          <p:cNvSpPr/>
          <p:nvPr/>
        </p:nvSpPr>
        <p:spPr>
          <a:xfrm>
            <a:off x="0" y="0"/>
            <a:ext cx="12192000" cy="4159045"/>
          </a:xfrm>
          <a:prstGeom prst="rect">
            <a:avLst/>
          </a:prstGeom>
          <a:solidFill>
            <a:srgbClr val="0E419C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008F1553-515E-0C21-A6F6-B5FDDB4DB0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82448" cy="1479808"/>
          </a:xfrm>
          <a:prstGeom prst="rect">
            <a:avLst/>
          </a:prstGeom>
        </p:spPr>
      </p:pic>
      <p:sp>
        <p:nvSpPr>
          <p:cNvPr id="7" name="iš1íḍè">
            <a:extLst>
              <a:ext uri="{FF2B5EF4-FFF2-40B4-BE49-F238E27FC236}">
                <a16:creationId xmlns:a16="http://schemas.microsoft.com/office/drawing/2014/main" id="{292E98AA-4852-D889-FE95-631BD6D55161}"/>
              </a:ext>
            </a:extLst>
          </p:cNvPr>
          <p:cNvSpPr/>
          <p:nvPr/>
        </p:nvSpPr>
        <p:spPr>
          <a:xfrm>
            <a:off x="291588" y="994360"/>
            <a:ext cx="11608824" cy="561544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63500" dir="3900000" algn="t" rotWithShape="0">
              <a:prstClr val="black">
                <a:alpha val="2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500" b="1" i="0" u="none" strike="noStrike" kern="1200" cap="none" spc="30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50C14986-EB25-562F-36CF-93C8999CE0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588" y="248192"/>
            <a:ext cx="10850563" cy="584563"/>
          </a:xfrm>
        </p:spPr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代码测试</a:t>
            </a:r>
            <a:endParaRPr lang="zh-CN" dirty="0">
              <a:solidFill>
                <a:schemeClr val="bg1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C96A6E5-94DB-F128-35A3-0CBBD4FDDB83}"/>
              </a:ext>
            </a:extLst>
          </p:cNvPr>
          <p:cNvSpPr txBox="1"/>
          <p:nvPr/>
        </p:nvSpPr>
        <p:spPr>
          <a:xfrm>
            <a:off x="653143" y="1146682"/>
            <a:ext cx="108857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err="1"/>
              <a:t>CodeArts</a:t>
            </a:r>
            <a:r>
              <a:rPr kumimoji="1" lang="zh-CN" altLang="en-US" dirty="0"/>
              <a:t>提供一站式自动化测试工厂解决方案，覆盖测试设计、测试用例、测试管理、接口自动化测试。提供缺陷上报、质量看板等方式多维度评估产品质量，帮助用户高效管理测试活动，保障产品高质量交付。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628003A-856B-436A-F7BC-F3DAC1E9FFB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0116"/>
          <a:stretch/>
        </p:blipFill>
        <p:spPr>
          <a:xfrm>
            <a:off x="690396" y="1945335"/>
            <a:ext cx="8411056" cy="4398112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F2725E38-A7B1-860B-DBE4-78F0D6966A36}"/>
              </a:ext>
            </a:extLst>
          </p:cNvPr>
          <p:cNvSpPr txBox="1"/>
          <p:nvPr/>
        </p:nvSpPr>
        <p:spPr>
          <a:xfrm>
            <a:off x="9282229" y="5111153"/>
            <a:ext cx="24374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【</a:t>
            </a:r>
            <a:r>
              <a:rPr kumimoji="1" lang="zh-CN" altLang="en-US" dirty="0"/>
              <a:t>注</a:t>
            </a:r>
            <a:r>
              <a:rPr kumimoji="1" lang="en-US" altLang="zh-CN" dirty="0"/>
              <a:t>】</a:t>
            </a:r>
            <a:r>
              <a:rPr kumimoji="1" lang="zh-CN" altLang="en-US" dirty="0"/>
              <a:t>代码测试部分除测试设计功能外均为付费功能，了解即可，不做强制要求</a:t>
            </a:r>
          </a:p>
        </p:txBody>
      </p:sp>
    </p:spTree>
    <p:extLst>
      <p:ext uri="{BB962C8B-B14F-4D97-AF65-F5344CB8AC3E}">
        <p14:creationId xmlns:p14="http://schemas.microsoft.com/office/powerpoint/2010/main" val="35472762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1" y="653140"/>
            <a:ext cx="1397726" cy="287382"/>
          </a:xfrm>
          <a:prstGeom prst="rect">
            <a:avLst/>
          </a:prstGeom>
          <a:solidFill>
            <a:srgbClr val="0E41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527" y="804233"/>
            <a:ext cx="10368945" cy="6047120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3334871" y="653140"/>
            <a:ext cx="8857128" cy="287382"/>
          </a:xfrm>
          <a:prstGeom prst="rect">
            <a:avLst/>
          </a:prstGeom>
          <a:solidFill>
            <a:srgbClr val="0E419C"/>
          </a:solidFill>
          <a:ln>
            <a:solidFill>
              <a:srgbClr val="0E41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7444" y="503198"/>
            <a:ext cx="1397727" cy="602071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4197883" y="3061315"/>
            <a:ext cx="379623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600" b="1" spc="6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THANKS</a:t>
            </a:r>
            <a:endParaRPr lang="zh-CN" altLang="en-US" sz="6600" b="1" spc="600" dirty="0">
              <a:solidFill>
                <a:schemeClr val="tx1">
                  <a:lumMod val="65000"/>
                  <a:lumOff val="35000"/>
                </a:schemeClr>
              </a:solidFill>
              <a:latin typeface="Century Gothic" panose="020B0502020202020204" pitchFamily="34" charset="0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3931956" y="4265269"/>
            <a:ext cx="4328086" cy="0"/>
          </a:xfrm>
          <a:prstGeom prst="line">
            <a:avLst/>
          </a:prstGeom>
          <a:ln w="38100">
            <a:solidFill>
              <a:srgbClr val="0E41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iṡ1íḋe"/>
          <p:cNvSpPr/>
          <p:nvPr/>
        </p:nvSpPr>
        <p:spPr>
          <a:xfrm>
            <a:off x="-11552" y="0"/>
            <a:ext cx="12215105" cy="2588995"/>
          </a:xfrm>
          <a:prstGeom prst="rect">
            <a:avLst/>
          </a:prstGeom>
          <a:solidFill>
            <a:srgbClr val="0E41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9" name="图片 18" descr="图片包含 户外, 标牌&#10;&#10;已生成极高可信度的说明"/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999"/>
          <a:stretch>
            <a:fillRect/>
          </a:stretch>
        </p:blipFill>
        <p:spPr>
          <a:xfrm>
            <a:off x="4439123" y="108084"/>
            <a:ext cx="3313754" cy="2480911"/>
          </a:xfrm>
          <a:prstGeom prst="rect">
            <a:avLst/>
          </a:prstGeom>
        </p:spPr>
      </p:pic>
      <p:sp>
        <p:nvSpPr>
          <p:cNvPr id="21" name="矩形 20"/>
          <p:cNvSpPr/>
          <p:nvPr/>
        </p:nvSpPr>
        <p:spPr>
          <a:xfrm>
            <a:off x="0" y="2588995"/>
            <a:ext cx="12192000" cy="426900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dist="762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20" name="组合 19"/>
          <p:cNvGrpSpPr/>
          <p:nvPr/>
        </p:nvGrpSpPr>
        <p:grpSpPr>
          <a:xfrm>
            <a:off x="5419485" y="6376213"/>
            <a:ext cx="1353031" cy="203585"/>
            <a:chOff x="5419485" y="5696943"/>
            <a:chExt cx="1353031" cy="203585"/>
          </a:xfrm>
        </p:grpSpPr>
        <p:sp>
          <p:nvSpPr>
            <p:cNvPr id="7" name="iṧļiḍê"/>
            <p:cNvSpPr/>
            <p:nvPr/>
          </p:nvSpPr>
          <p:spPr>
            <a:xfrm>
              <a:off x="5994207" y="5696943"/>
              <a:ext cx="203585" cy="203585"/>
            </a:xfrm>
            <a:prstGeom prst="ellipse">
              <a:avLst/>
            </a:prstGeom>
            <a:solidFill>
              <a:srgbClr val="0E41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8" name="ïṧ1îḋé"/>
            <p:cNvSpPr/>
            <p:nvPr/>
          </p:nvSpPr>
          <p:spPr>
            <a:xfrm flipV="1">
              <a:off x="6284516" y="5732570"/>
              <a:ext cx="132330" cy="132330"/>
            </a:xfrm>
            <a:prstGeom prst="ellipse">
              <a:avLst/>
            </a:prstGeom>
            <a:solidFill>
              <a:srgbClr val="0E41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9" name="îṣlíde"/>
            <p:cNvSpPr/>
            <p:nvPr/>
          </p:nvSpPr>
          <p:spPr>
            <a:xfrm flipV="1">
              <a:off x="5775152" y="5732570"/>
              <a:ext cx="132330" cy="132330"/>
            </a:xfrm>
            <a:prstGeom prst="ellipse">
              <a:avLst/>
            </a:prstGeom>
            <a:solidFill>
              <a:srgbClr val="0E41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0" name="íṩlidè"/>
            <p:cNvSpPr/>
            <p:nvPr/>
          </p:nvSpPr>
          <p:spPr>
            <a:xfrm flipV="1">
              <a:off x="6503570" y="5745142"/>
              <a:ext cx="107188" cy="107188"/>
            </a:xfrm>
            <a:prstGeom prst="ellipse">
              <a:avLst/>
            </a:prstGeom>
            <a:solidFill>
              <a:srgbClr val="0E41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1" name="iṣļiḓê"/>
            <p:cNvSpPr/>
            <p:nvPr/>
          </p:nvSpPr>
          <p:spPr>
            <a:xfrm flipV="1">
              <a:off x="5581240" y="5745142"/>
              <a:ext cx="107188" cy="107188"/>
            </a:xfrm>
            <a:prstGeom prst="ellipse">
              <a:avLst/>
            </a:prstGeom>
            <a:solidFill>
              <a:srgbClr val="0E41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2" name="íṩḻiḋé"/>
            <p:cNvSpPr/>
            <p:nvPr/>
          </p:nvSpPr>
          <p:spPr>
            <a:xfrm flipV="1">
              <a:off x="6697485" y="5761221"/>
              <a:ext cx="75031" cy="75031"/>
            </a:xfrm>
            <a:prstGeom prst="ellipse">
              <a:avLst/>
            </a:prstGeom>
            <a:solidFill>
              <a:srgbClr val="0E41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3" name="i$1ïḋe"/>
            <p:cNvSpPr/>
            <p:nvPr/>
          </p:nvSpPr>
          <p:spPr>
            <a:xfrm flipV="1">
              <a:off x="5419485" y="5761221"/>
              <a:ext cx="75031" cy="75031"/>
            </a:xfrm>
            <a:prstGeom prst="ellipse">
              <a:avLst/>
            </a:prstGeom>
            <a:solidFill>
              <a:srgbClr val="0E41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22" name="文本框 21"/>
          <p:cNvSpPr txBox="1"/>
          <p:nvPr/>
        </p:nvSpPr>
        <p:spPr>
          <a:xfrm>
            <a:off x="3607985" y="815313"/>
            <a:ext cx="534396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600" spc="600" dirty="0">
                <a:solidFill>
                  <a:schemeClr val="bg1"/>
                </a:solidFill>
                <a:latin typeface="+mn-ea"/>
              </a:rPr>
              <a:t>CONTENTS</a:t>
            </a:r>
            <a:endParaRPr lang="zh-CN" altLang="en-US" sz="6600" spc="600" dirty="0">
              <a:solidFill>
                <a:schemeClr val="bg1"/>
              </a:solidFill>
              <a:latin typeface="+mn-ea"/>
            </a:endParaRPr>
          </a:p>
        </p:txBody>
      </p:sp>
      <p:grpSp>
        <p:nvGrpSpPr>
          <p:cNvPr id="5" name="组合 4"/>
          <p:cNvGrpSpPr/>
          <p:nvPr>
            <p:custDataLst>
              <p:tags r:id="rId1"/>
            </p:custDataLst>
          </p:nvPr>
        </p:nvGrpSpPr>
        <p:grpSpPr>
          <a:xfrm>
            <a:off x="3989069" y="2896664"/>
            <a:ext cx="4211388" cy="733346"/>
            <a:chOff x="386737" y="3037634"/>
            <a:chExt cx="4211388" cy="733346"/>
          </a:xfrm>
        </p:grpSpPr>
        <p:sp>
          <p:nvSpPr>
            <p:cNvPr id="16" name="矩形 15"/>
            <p:cNvSpPr/>
            <p:nvPr>
              <p:custDataLst>
                <p:tags r:id="rId12"/>
              </p:custDataLst>
            </p:nvPr>
          </p:nvSpPr>
          <p:spPr>
            <a:xfrm>
              <a:off x="398290" y="3037634"/>
              <a:ext cx="4199835" cy="733346"/>
            </a:xfrm>
            <a:prstGeom prst="rect">
              <a:avLst/>
            </a:prstGeom>
            <a:solidFill>
              <a:srgbClr val="0E41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17" name="图片 16" descr="图片包含 户外, 标牌&#10;&#10;已生成极高可信度的说明"/>
            <p:cNvPicPr>
              <a:picLocks noChangeAspect="1"/>
            </p:cNvPicPr>
            <p:nvPr>
              <p:custDataLst>
                <p:tags r:id="rId13"/>
              </p:custDataLst>
            </p:nvPr>
          </p:nvPicPr>
          <p:blipFill rotWithShape="1"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855" t="15329" b="5033"/>
            <a:stretch>
              <a:fillRect/>
            </a:stretch>
          </p:blipFill>
          <p:spPr>
            <a:xfrm>
              <a:off x="422558" y="3037634"/>
              <a:ext cx="748553" cy="733346"/>
            </a:xfrm>
            <a:prstGeom prst="rect">
              <a:avLst/>
            </a:prstGeom>
          </p:spPr>
        </p:pic>
        <p:sp>
          <p:nvSpPr>
            <p:cNvPr id="3" name="文本框 2"/>
            <p:cNvSpPr txBox="1"/>
            <p:nvPr>
              <p:custDataLst>
                <p:tags r:id="rId14"/>
              </p:custDataLst>
            </p:nvPr>
          </p:nvSpPr>
          <p:spPr>
            <a:xfrm>
              <a:off x="386737" y="3081141"/>
              <a:ext cx="75533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600" b="1" dirty="0">
                  <a:solidFill>
                    <a:schemeClr val="bg1"/>
                  </a:solidFill>
                  <a:latin typeface="+mn-ea"/>
                </a:rPr>
                <a:t>01</a:t>
              </a:r>
              <a:endParaRPr lang="zh-CN" altLang="en-US" sz="3600" b="1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4" name="文本框 3"/>
            <p:cNvSpPr txBox="1"/>
            <p:nvPr>
              <p:custDataLst>
                <p:tags r:id="rId15"/>
              </p:custDataLst>
            </p:nvPr>
          </p:nvSpPr>
          <p:spPr>
            <a:xfrm>
              <a:off x="1248526" y="3219640"/>
              <a:ext cx="121058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bg1"/>
                  </a:solidFill>
                </a:rPr>
                <a:t>平台概述</a:t>
              </a:r>
            </a:p>
          </p:txBody>
        </p:sp>
      </p:grpSp>
      <p:grpSp>
        <p:nvGrpSpPr>
          <p:cNvPr id="23" name="组合 22"/>
          <p:cNvGrpSpPr/>
          <p:nvPr>
            <p:custDataLst>
              <p:tags r:id="rId2"/>
            </p:custDataLst>
          </p:nvPr>
        </p:nvGrpSpPr>
        <p:grpSpPr>
          <a:xfrm>
            <a:off x="3989311" y="3985054"/>
            <a:ext cx="4211388" cy="733346"/>
            <a:chOff x="386737" y="3037634"/>
            <a:chExt cx="4211388" cy="733346"/>
          </a:xfrm>
        </p:grpSpPr>
        <p:sp>
          <p:nvSpPr>
            <p:cNvPr id="24" name="矩形 23"/>
            <p:cNvSpPr/>
            <p:nvPr>
              <p:custDataLst>
                <p:tags r:id="rId8"/>
              </p:custDataLst>
            </p:nvPr>
          </p:nvSpPr>
          <p:spPr>
            <a:xfrm>
              <a:off x="398290" y="3037634"/>
              <a:ext cx="4199835" cy="733346"/>
            </a:xfrm>
            <a:prstGeom prst="rect">
              <a:avLst/>
            </a:prstGeom>
            <a:solidFill>
              <a:srgbClr val="0E41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25" name="图片 24" descr="图片包含 户外, 标牌&#10;&#10;已生成极高可信度的说明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 rotWithShape="1"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855" t="15329" b="5033"/>
            <a:stretch>
              <a:fillRect/>
            </a:stretch>
          </p:blipFill>
          <p:spPr>
            <a:xfrm>
              <a:off x="422558" y="3037634"/>
              <a:ext cx="748553" cy="733346"/>
            </a:xfrm>
            <a:prstGeom prst="rect">
              <a:avLst/>
            </a:prstGeom>
          </p:spPr>
        </p:pic>
        <p:sp>
          <p:nvSpPr>
            <p:cNvPr id="26" name="文本框 25"/>
            <p:cNvSpPr txBox="1"/>
            <p:nvPr>
              <p:custDataLst>
                <p:tags r:id="rId10"/>
              </p:custDataLst>
            </p:nvPr>
          </p:nvSpPr>
          <p:spPr>
            <a:xfrm>
              <a:off x="386737" y="3081141"/>
              <a:ext cx="75533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600" b="1" dirty="0">
                  <a:solidFill>
                    <a:schemeClr val="bg1"/>
                  </a:solidFill>
                  <a:latin typeface="+mn-ea"/>
                </a:rPr>
                <a:t>02</a:t>
              </a:r>
              <a:endParaRPr lang="zh-CN" altLang="en-US" sz="3600" b="1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27" name="文本框 26"/>
            <p:cNvSpPr txBox="1"/>
            <p:nvPr>
              <p:custDataLst>
                <p:tags r:id="rId11"/>
              </p:custDataLst>
            </p:nvPr>
          </p:nvSpPr>
          <p:spPr>
            <a:xfrm>
              <a:off x="1285919" y="3219640"/>
              <a:ext cx="121058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bg1"/>
                  </a:solidFill>
                </a:rPr>
                <a:t>准备工作</a:t>
              </a:r>
            </a:p>
          </p:txBody>
        </p:sp>
      </p:grpSp>
      <p:grpSp>
        <p:nvGrpSpPr>
          <p:cNvPr id="28" name="组合 27"/>
          <p:cNvGrpSpPr/>
          <p:nvPr>
            <p:custDataLst>
              <p:tags r:id="rId3"/>
            </p:custDataLst>
          </p:nvPr>
        </p:nvGrpSpPr>
        <p:grpSpPr>
          <a:xfrm>
            <a:off x="3989069" y="5116697"/>
            <a:ext cx="4211388" cy="733346"/>
            <a:chOff x="386737" y="3037634"/>
            <a:chExt cx="4211388" cy="733346"/>
          </a:xfrm>
        </p:grpSpPr>
        <p:sp>
          <p:nvSpPr>
            <p:cNvPr id="29" name="矩形 28"/>
            <p:cNvSpPr/>
            <p:nvPr>
              <p:custDataLst>
                <p:tags r:id="rId4"/>
              </p:custDataLst>
            </p:nvPr>
          </p:nvSpPr>
          <p:spPr>
            <a:xfrm>
              <a:off x="398290" y="3037634"/>
              <a:ext cx="4199835" cy="733346"/>
            </a:xfrm>
            <a:prstGeom prst="rect">
              <a:avLst/>
            </a:prstGeom>
            <a:solidFill>
              <a:srgbClr val="0E41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30" name="图片 29" descr="图片包含 户外, 标牌&#10;&#10;已生成极高可信度的说明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 rotWithShape="1"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855" t="15329" b="5033"/>
            <a:stretch>
              <a:fillRect/>
            </a:stretch>
          </p:blipFill>
          <p:spPr>
            <a:xfrm>
              <a:off x="422558" y="3037634"/>
              <a:ext cx="748553" cy="733346"/>
            </a:xfrm>
            <a:prstGeom prst="rect">
              <a:avLst/>
            </a:prstGeom>
          </p:spPr>
        </p:pic>
        <p:sp>
          <p:nvSpPr>
            <p:cNvPr id="31" name="文本框 30"/>
            <p:cNvSpPr txBox="1"/>
            <p:nvPr>
              <p:custDataLst>
                <p:tags r:id="rId6"/>
              </p:custDataLst>
            </p:nvPr>
          </p:nvSpPr>
          <p:spPr>
            <a:xfrm>
              <a:off x="386737" y="3081141"/>
              <a:ext cx="75533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600" b="1" dirty="0">
                  <a:solidFill>
                    <a:schemeClr val="bg1"/>
                  </a:solidFill>
                  <a:latin typeface="+mn-ea"/>
                </a:rPr>
                <a:t>03</a:t>
              </a:r>
              <a:endParaRPr lang="zh-CN" altLang="en-US" sz="3600" b="1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32" name="文本框 31"/>
            <p:cNvSpPr txBox="1"/>
            <p:nvPr>
              <p:custDataLst>
                <p:tags r:id="rId7"/>
              </p:custDataLst>
            </p:nvPr>
          </p:nvSpPr>
          <p:spPr>
            <a:xfrm>
              <a:off x="1323441" y="3213706"/>
              <a:ext cx="121058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bg1"/>
                  </a:solidFill>
                </a:rPr>
                <a:t>功能介绍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iṡ1íḋe"/>
          <p:cNvSpPr/>
          <p:nvPr/>
        </p:nvSpPr>
        <p:spPr>
          <a:xfrm>
            <a:off x="-11552" y="0"/>
            <a:ext cx="12215105" cy="2588995"/>
          </a:xfrm>
          <a:prstGeom prst="rect">
            <a:avLst/>
          </a:prstGeom>
          <a:solidFill>
            <a:srgbClr val="0E41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9" name="图片 18" descr="图片包含 户外, 标牌&#10;&#10;已生成极高可信度的说明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999"/>
          <a:stretch>
            <a:fillRect/>
          </a:stretch>
        </p:blipFill>
        <p:spPr>
          <a:xfrm>
            <a:off x="4439123" y="108084"/>
            <a:ext cx="3313754" cy="2480911"/>
          </a:xfrm>
          <a:prstGeom prst="rect">
            <a:avLst/>
          </a:prstGeom>
        </p:spPr>
      </p:pic>
      <p:sp>
        <p:nvSpPr>
          <p:cNvPr id="21" name="矩形 20"/>
          <p:cNvSpPr/>
          <p:nvPr/>
        </p:nvSpPr>
        <p:spPr>
          <a:xfrm>
            <a:off x="-11552" y="2588995"/>
            <a:ext cx="12192000" cy="426900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dist="762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5419485" y="6376213"/>
            <a:ext cx="1353031" cy="203585"/>
            <a:chOff x="5419485" y="5696943"/>
            <a:chExt cx="1353031" cy="203585"/>
          </a:xfrm>
        </p:grpSpPr>
        <p:sp>
          <p:nvSpPr>
            <p:cNvPr id="7" name="iṧļiḍê"/>
            <p:cNvSpPr/>
            <p:nvPr/>
          </p:nvSpPr>
          <p:spPr>
            <a:xfrm>
              <a:off x="5994207" y="5696943"/>
              <a:ext cx="203585" cy="203585"/>
            </a:xfrm>
            <a:prstGeom prst="ellipse">
              <a:avLst/>
            </a:prstGeom>
            <a:solidFill>
              <a:srgbClr val="0E41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8" name="ïṧ1îḋé"/>
            <p:cNvSpPr/>
            <p:nvPr/>
          </p:nvSpPr>
          <p:spPr>
            <a:xfrm flipV="1">
              <a:off x="6284516" y="5732570"/>
              <a:ext cx="132330" cy="132330"/>
            </a:xfrm>
            <a:prstGeom prst="ellipse">
              <a:avLst/>
            </a:prstGeom>
            <a:solidFill>
              <a:srgbClr val="0E41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9" name="îṣlíde"/>
            <p:cNvSpPr/>
            <p:nvPr/>
          </p:nvSpPr>
          <p:spPr>
            <a:xfrm flipV="1">
              <a:off x="5775152" y="5732570"/>
              <a:ext cx="132330" cy="132330"/>
            </a:xfrm>
            <a:prstGeom prst="ellipse">
              <a:avLst/>
            </a:prstGeom>
            <a:solidFill>
              <a:srgbClr val="0E41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0" name="íṩlidè"/>
            <p:cNvSpPr/>
            <p:nvPr/>
          </p:nvSpPr>
          <p:spPr>
            <a:xfrm flipV="1">
              <a:off x="6503570" y="5745142"/>
              <a:ext cx="107188" cy="107188"/>
            </a:xfrm>
            <a:prstGeom prst="ellipse">
              <a:avLst/>
            </a:prstGeom>
            <a:solidFill>
              <a:srgbClr val="0E41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1" name="iṣļiḓê"/>
            <p:cNvSpPr/>
            <p:nvPr/>
          </p:nvSpPr>
          <p:spPr>
            <a:xfrm flipV="1">
              <a:off x="5581240" y="5745142"/>
              <a:ext cx="107188" cy="107188"/>
            </a:xfrm>
            <a:prstGeom prst="ellipse">
              <a:avLst/>
            </a:prstGeom>
            <a:solidFill>
              <a:srgbClr val="0E41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2" name="íṩḻiḋé"/>
            <p:cNvSpPr/>
            <p:nvPr/>
          </p:nvSpPr>
          <p:spPr>
            <a:xfrm flipV="1">
              <a:off x="6697485" y="5761221"/>
              <a:ext cx="75031" cy="75031"/>
            </a:xfrm>
            <a:prstGeom prst="ellipse">
              <a:avLst/>
            </a:prstGeom>
            <a:solidFill>
              <a:srgbClr val="0E41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3" name="i$1ïḋe"/>
            <p:cNvSpPr/>
            <p:nvPr/>
          </p:nvSpPr>
          <p:spPr>
            <a:xfrm flipV="1">
              <a:off x="5419485" y="5761221"/>
              <a:ext cx="75031" cy="75031"/>
            </a:xfrm>
            <a:prstGeom prst="ellipse">
              <a:avLst/>
            </a:prstGeom>
            <a:solidFill>
              <a:srgbClr val="0E41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22" name="文本框 21"/>
          <p:cNvSpPr txBox="1"/>
          <p:nvPr/>
        </p:nvSpPr>
        <p:spPr>
          <a:xfrm>
            <a:off x="1514455" y="3772200"/>
            <a:ext cx="719068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6600" b="1" i="0" u="none" strike="noStrike" kern="1200" cap="none" spc="600" normalizeH="0" baseline="0" noProof="0" dirty="0">
                <a:ln>
                  <a:noFill/>
                </a:ln>
                <a:solidFill>
                  <a:srgbClr val="0E419C"/>
                </a:solidFill>
                <a:effectLst/>
                <a:uLnTx/>
                <a:uFillTx/>
                <a:latin typeface="+mn-ea"/>
                <a:cs typeface="+mn-cs"/>
              </a:rPr>
              <a:t>Part.1 </a:t>
            </a:r>
            <a:r>
              <a:rPr lang="zh-CN" altLang="en-US" sz="6600" b="1" spc="600" dirty="0">
                <a:solidFill>
                  <a:srgbClr val="0E419C"/>
                </a:solidFill>
                <a:latin typeface="+mn-ea"/>
              </a:rPr>
              <a:t>平台概述</a:t>
            </a:r>
            <a:endParaRPr kumimoji="0" lang="zh-CN" altLang="en-US" sz="6600" b="1" i="0" u="none" strike="noStrike" kern="1200" cap="none" spc="600" normalizeH="0" baseline="0" noProof="0" dirty="0">
              <a:ln>
                <a:noFill/>
              </a:ln>
              <a:solidFill>
                <a:srgbClr val="0E419C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C8ACAA-A25B-7565-7F4E-51513302FD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ṡḻîdê">
            <a:extLst>
              <a:ext uri="{FF2B5EF4-FFF2-40B4-BE49-F238E27FC236}">
                <a16:creationId xmlns:a16="http://schemas.microsoft.com/office/drawing/2014/main" id="{8610DA7D-C288-4F5B-422F-0B92786F9C37}"/>
              </a:ext>
            </a:extLst>
          </p:cNvPr>
          <p:cNvSpPr/>
          <p:nvPr/>
        </p:nvSpPr>
        <p:spPr>
          <a:xfrm>
            <a:off x="0" y="0"/>
            <a:ext cx="12192000" cy="4159045"/>
          </a:xfrm>
          <a:prstGeom prst="rect">
            <a:avLst/>
          </a:prstGeom>
          <a:solidFill>
            <a:srgbClr val="0E419C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6196EDE7-F166-45C3-1EF6-02BC3D7305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82448" cy="1479808"/>
          </a:xfrm>
          <a:prstGeom prst="rect">
            <a:avLst/>
          </a:prstGeom>
        </p:spPr>
      </p:pic>
      <p:sp>
        <p:nvSpPr>
          <p:cNvPr id="7" name="iš1íḍè">
            <a:extLst>
              <a:ext uri="{FF2B5EF4-FFF2-40B4-BE49-F238E27FC236}">
                <a16:creationId xmlns:a16="http://schemas.microsoft.com/office/drawing/2014/main" id="{B2254984-8C20-8CEE-8526-AAAD4B1F3DA7}"/>
              </a:ext>
            </a:extLst>
          </p:cNvPr>
          <p:cNvSpPr/>
          <p:nvPr/>
        </p:nvSpPr>
        <p:spPr>
          <a:xfrm>
            <a:off x="291588" y="994360"/>
            <a:ext cx="11608824" cy="561544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63500" dir="3900000" algn="t" rotWithShape="0">
              <a:prstClr val="black">
                <a:alpha val="2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500" b="1" i="0" u="none" strike="noStrike" kern="1200" cap="none" spc="30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9CFF384C-29B1-FA27-0FDC-7A80F7D6B1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588" y="248192"/>
            <a:ext cx="10850563" cy="584563"/>
          </a:xfrm>
        </p:spPr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平台概述</a:t>
            </a:r>
            <a:endParaRPr lang="zh-CN" dirty="0">
              <a:solidFill>
                <a:schemeClr val="bg1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07B61ED-07FC-A23A-773C-F75390CB21EF}"/>
              </a:ext>
            </a:extLst>
          </p:cNvPr>
          <p:cNvSpPr txBox="1"/>
          <p:nvPr/>
        </p:nvSpPr>
        <p:spPr>
          <a:xfrm>
            <a:off x="444346" y="1134624"/>
            <a:ext cx="87473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平台网址</a:t>
            </a:r>
            <a:r>
              <a:rPr kumimoji="1" lang="zh-CN" altLang="en-US" dirty="0">
                <a:latin typeface="+mn-ea"/>
              </a:rPr>
              <a:t>：</a:t>
            </a:r>
            <a:r>
              <a:rPr kumimoji="1" lang="en" altLang="zh-CN" dirty="0">
                <a:latin typeface="+mn-ea"/>
              </a:rPr>
              <a:t>https://</a:t>
            </a:r>
            <a:r>
              <a:rPr kumimoji="1" lang="en" altLang="zh-CN" dirty="0" err="1">
                <a:latin typeface="+mn-ea"/>
              </a:rPr>
              <a:t>www.huaweicloud.com</a:t>
            </a:r>
            <a:r>
              <a:rPr kumimoji="1" lang="en" altLang="zh-CN" dirty="0">
                <a:latin typeface="+mn-ea"/>
              </a:rPr>
              <a:t>/</a:t>
            </a:r>
            <a:r>
              <a:rPr kumimoji="1" lang="en" altLang="zh-CN" dirty="0" err="1">
                <a:latin typeface="+mn-ea"/>
              </a:rPr>
              <a:t>intl</a:t>
            </a:r>
            <a:r>
              <a:rPr kumimoji="1" lang="en" altLang="zh-CN" dirty="0">
                <a:latin typeface="+mn-ea"/>
              </a:rPr>
              <a:t>/</a:t>
            </a:r>
            <a:r>
              <a:rPr kumimoji="1" lang="en" altLang="zh-CN" dirty="0" err="1">
                <a:latin typeface="+mn-ea"/>
              </a:rPr>
              <a:t>zh-cn</a:t>
            </a:r>
            <a:r>
              <a:rPr kumimoji="1" lang="en" altLang="zh-CN" dirty="0">
                <a:latin typeface="+mn-ea"/>
              </a:rPr>
              <a:t>/product/</a:t>
            </a:r>
            <a:r>
              <a:rPr kumimoji="1" lang="en" altLang="zh-CN" dirty="0" err="1">
                <a:latin typeface="+mn-ea"/>
              </a:rPr>
              <a:t>devcloud.html</a:t>
            </a:r>
            <a:endParaRPr lang="zh-CN" altLang="en-US" sz="1800" dirty="0">
              <a:latin typeface="+mn-ea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456D642-BD6A-45E0-B5C1-101B0D0BD4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341" y="2371348"/>
            <a:ext cx="8369402" cy="3855922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18308A63-7C9F-AF5E-58B6-0991C18FA2AC}"/>
              </a:ext>
            </a:extLst>
          </p:cNvPr>
          <p:cNvSpPr txBox="1"/>
          <p:nvPr/>
        </p:nvSpPr>
        <p:spPr>
          <a:xfrm>
            <a:off x="444346" y="1548119"/>
            <a:ext cx="105841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err="1"/>
              <a:t>CodeArts</a:t>
            </a:r>
            <a:r>
              <a:rPr kumimoji="1" lang="zh-CN" altLang="en-US" dirty="0"/>
              <a:t>是基于华为云的全生命周期的一站式软件开发生产线。支持软件开发全流程覆盖：包括需求管理、代码托管、流水线、代码检查、编译建构、部署、测试等。</a:t>
            </a:r>
          </a:p>
        </p:txBody>
      </p:sp>
    </p:spTree>
    <p:extLst>
      <p:ext uri="{BB962C8B-B14F-4D97-AF65-F5344CB8AC3E}">
        <p14:creationId xmlns:p14="http://schemas.microsoft.com/office/powerpoint/2010/main" val="16079639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3F9444-50C9-6027-1C2D-C8CC903BF4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BE37FB-1A03-D554-9E78-865A795FD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iṡ1íḋe">
            <a:extLst>
              <a:ext uri="{FF2B5EF4-FFF2-40B4-BE49-F238E27FC236}">
                <a16:creationId xmlns:a16="http://schemas.microsoft.com/office/drawing/2014/main" id="{FA866E4A-BB74-0B7A-C79D-5589E86F2A53}"/>
              </a:ext>
            </a:extLst>
          </p:cNvPr>
          <p:cNvSpPr/>
          <p:nvPr/>
        </p:nvSpPr>
        <p:spPr>
          <a:xfrm>
            <a:off x="-11552" y="0"/>
            <a:ext cx="12215105" cy="2588995"/>
          </a:xfrm>
          <a:prstGeom prst="rect">
            <a:avLst/>
          </a:prstGeom>
          <a:solidFill>
            <a:srgbClr val="0E41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9" name="图片 18" descr="图片包含 户外, 标牌&#10;&#10;已生成极高可信度的说明">
            <a:extLst>
              <a:ext uri="{FF2B5EF4-FFF2-40B4-BE49-F238E27FC236}">
                <a16:creationId xmlns:a16="http://schemas.microsoft.com/office/drawing/2014/main" id="{C39D970D-727E-D35A-9031-7B1F45290E9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999"/>
          <a:stretch>
            <a:fillRect/>
          </a:stretch>
        </p:blipFill>
        <p:spPr>
          <a:xfrm>
            <a:off x="4439123" y="108084"/>
            <a:ext cx="3313754" cy="2480911"/>
          </a:xfrm>
          <a:prstGeom prst="rect">
            <a:avLst/>
          </a:prstGeom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1347E710-F461-E6F3-B921-C0859A6B1D63}"/>
              </a:ext>
            </a:extLst>
          </p:cNvPr>
          <p:cNvSpPr/>
          <p:nvPr/>
        </p:nvSpPr>
        <p:spPr>
          <a:xfrm>
            <a:off x="-11552" y="2588995"/>
            <a:ext cx="12192000" cy="426900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dist="762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C18B7A95-4A00-7342-93BD-DFD1B1D2FC4B}"/>
              </a:ext>
            </a:extLst>
          </p:cNvPr>
          <p:cNvGrpSpPr/>
          <p:nvPr/>
        </p:nvGrpSpPr>
        <p:grpSpPr>
          <a:xfrm>
            <a:off x="5419485" y="6376213"/>
            <a:ext cx="1353031" cy="203585"/>
            <a:chOff x="5419485" y="5696943"/>
            <a:chExt cx="1353031" cy="203585"/>
          </a:xfrm>
        </p:grpSpPr>
        <p:sp>
          <p:nvSpPr>
            <p:cNvPr id="7" name="iṧļiḍê">
              <a:extLst>
                <a:ext uri="{FF2B5EF4-FFF2-40B4-BE49-F238E27FC236}">
                  <a16:creationId xmlns:a16="http://schemas.microsoft.com/office/drawing/2014/main" id="{4B175E76-505D-D6D2-6E9C-01FF6D229D60}"/>
                </a:ext>
              </a:extLst>
            </p:cNvPr>
            <p:cNvSpPr/>
            <p:nvPr/>
          </p:nvSpPr>
          <p:spPr>
            <a:xfrm>
              <a:off x="5994207" y="5696943"/>
              <a:ext cx="203585" cy="203585"/>
            </a:xfrm>
            <a:prstGeom prst="ellipse">
              <a:avLst/>
            </a:prstGeom>
            <a:solidFill>
              <a:srgbClr val="0E41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8" name="ïṧ1îḋé">
              <a:extLst>
                <a:ext uri="{FF2B5EF4-FFF2-40B4-BE49-F238E27FC236}">
                  <a16:creationId xmlns:a16="http://schemas.microsoft.com/office/drawing/2014/main" id="{2C4679E9-AB33-F629-A277-CBD30CC1C922}"/>
                </a:ext>
              </a:extLst>
            </p:cNvPr>
            <p:cNvSpPr/>
            <p:nvPr/>
          </p:nvSpPr>
          <p:spPr>
            <a:xfrm flipV="1">
              <a:off x="6284516" y="5732570"/>
              <a:ext cx="132330" cy="132330"/>
            </a:xfrm>
            <a:prstGeom prst="ellipse">
              <a:avLst/>
            </a:prstGeom>
            <a:solidFill>
              <a:srgbClr val="0E41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9" name="îṣlíde">
              <a:extLst>
                <a:ext uri="{FF2B5EF4-FFF2-40B4-BE49-F238E27FC236}">
                  <a16:creationId xmlns:a16="http://schemas.microsoft.com/office/drawing/2014/main" id="{3D59E1DA-AD93-C0CA-9054-47E0056CFCD8}"/>
                </a:ext>
              </a:extLst>
            </p:cNvPr>
            <p:cNvSpPr/>
            <p:nvPr/>
          </p:nvSpPr>
          <p:spPr>
            <a:xfrm flipV="1">
              <a:off x="5775152" y="5732570"/>
              <a:ext cx="132330" cy="132330"/>
            </a:xfrm>
            <a:prstGeom prst="ellipse">
              <a:avLst/>
            </a:prstGeom>
            <a:solidFill>
              <a:srgbClr val="0E41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0" name="íṩlidè">
              <a:extLst>
                <a:ext uri="{FF2B5EF4-FFF2-40B4-BE49-F238E27FC236}">
                  <a16:creationId xmlns:a16="http://schemas.microsoft.com/office/drawing/2014/main" id="{AC5AAEB3-AF68-4962-4E5F-816AAF4B09ED}"/>
                </a:ext>
              </a:extLst>
            </p:cNvPr>
            <p:cNvSpPr/>
            <p:nvPr/>
          </p:nvSpPr>
          <p:spPr>
            <a:xfrm flipV="1">
              <a:off x="6503570" y="5745142"/>
              <a:ext cx="107188" cy="107188"/>
            </a:xfrm>
            <a:prstGeom prst="ellipse">
              <a:avLst/>
            </a:prstGeom>
            <a:solidFill>
              <a:srgbClr val="0E41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1" name="iṣļiḓê">
              <a:extLst>
                <a:ext uri="{FF2B5EF4-FFF2-40B4-BE49-F238E27FC236}">
                  <a16:creationId xmlns:a16="http://schemas.microsoft.com/office/drawing/2014/main" id="{19D675D0-3FA1-7025-6B6C-40295836B2B3}"/>
                </a:ext>
              </a:extLst>
            </p:cNvPr>
            <p:cNvSpPr/>
            <p:nvPr/>
          </p:nvSpPr>
          <p:spPr>
            <a:xfrm flipV="1">
              <a:off x="5581240" y="5745142"/>
              <a:ext cx="107188" cy="107188"/>
            </a:xfrm>
            <a:prstGeom prst="ellipse">
              <a:avLst/>
            </a:prstGeom>
            <a:solidFill>
              <a:srgbClr val="0E41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2" name="íṩḻiḋé">
              <a:extLst>
                <a:ext uri="{FF2B5EF4-FFF2-40B4-BE49-F238E27FC236}">
                  <a16:creationId xmlns:a16="http://schemas.microsoft.com/office/drawing/2014/main" id="{AA88E481-DBE5-BF4D-5410-82B0D0673031}"/>
                </a:ext>
              </a:extLst>
            </p:cNvPr>
            <p:cNvSpPr/>
            <p:nvPr/>
          </p:nvSpPr>
          <p:spPr>
            <a:xfrm flipV="1">
              <a:off x="6697485" y="5761221"/>
              <a:ext cx="75031" cy="75031"/>
            </a:xfrm>
            <a:prstGeom prst="ellipse">
              <a:avLst/>
            </a:prstGeom>
            <a:solidFill>
              <a:srgbClr val="0E41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3" name="i$1ïḋe">
              <a:extLst>
                <a:ext uri="{FF2B5EF4-FFF2-40B4-BE49-F238E27FC236}">
                  <a16:creationId xmlns:a16="http://schemas.microsoft.com/office/drawing/2014/main" id="{3807408F-232E-924C-7308-9A336C73EDAF}"/>
                </a:ext>
              </a:extLst>
            </p:cNvPr>
            <p:cNvSpPr/>
            <p:nvPr/>
          </p:nvSpPr>
          <p:spPr>
            <a:xfrm flipV="1">
              <a:off x="5419485" y="5761221"/>
              <a:ext cx="75031" cy="75031"/>
            </a:xfrm>
            <a:prstGeom prst="ellipse">
              <a:avLst/>
            </a:prstGeom>
            <a:solidFill>
              <a:srgbClr val="0E41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22" name="文本框 21">
            <a:extLst>
              <a:ext uri="{FF2B5EF4-FFF2-40B4-BE49-F238E27FC236}">
                <a16:creationId xmlns:a16="http://schemas.microsoft.com/office/drawing/2014/main" id="{3546258F-EC96-419A-02DF-AE384E3470B7}"/>
              </a:ext>
            </a:extLst>
          </p:cNvPr>
          <p:cNvSpPr txBox="1"/>
          <p:nvPr/>
        </p:nvSpPr>
        <p:spPr>
          <a:xfrm>
            <a:off x="1514455" y="3772200"/>
            <a:ext cx="719068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6600" b="1" i="0" u="none" strike="noStrike" kern="1200" cap="none" spc="600" normalizeH="0" baseline="0" noProof="0" dirty="0">
                <a:ln>
                  <a:noFill/>
                </a:ln>
                <a:solidFill>
                  <a:srgbClr val="0E419C"/>
                </a:solidFill>
                <a:effectLst/>
                <a:uLnTx/>
                <a:uFillTx/>
                <a:latin typeface="+mn-ea"/>
                <a:cs typeface="+mn-cs"/>
              </a:rPr>
              <a:t>Part.2 </a:t>
            </a:r>
            <a:r>
              <a:rPr kumimoji="0" lang="zh-CN" altLang="en-US" sz="6600" b="1" i="0" u="none" strike="noStrike" kern="1200" cap="none" spc="600" normalizeH="0" baseline="0" noProof="0" dirty="0">
                <a:ln>
                  <a:noFill/>
                </a:ln>
                <a:solidFill>
                  <a:srgbClr val="0E419C"/>
                </a:solidFill>
                <a:effectLst/>
                <a:uLnTx/>
                <a:uFillTx/>
                <a:latin typeface="+mn-ea"/>
                <a:cs typeface="+mn-cs"/>
              </a:rPr>
              <a:t>准备工作</a:t>
            </a:r>
          </a:p>
        </p:txBody>
      </p:sp>
    </p:spTree>
    <p:extLst>
      <p:ext uri="{BB962C8B-B14F-4D97-AF65-F5344CB8AC3E}">
        <p14:creationId xmlns:p14="http://schemas.microsoft.com/office/powerpoint/2010/main" val="22181387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ṡḻîdê"/>
          <p:cNvSpPr/>
          <p:nvPr/>
        </p:nvSpPr>
        <p:spPr>
          <a:xfrm>
            <a:off x="0" y="0"/>
            <a:ext cx="12192000" cy="4159045"/>
          </a:xfrm>
          <a:prstGeom prst="rect">
            <a:avLst/>
          </a:prstGeom>
          <a:solidFill>
            <a:srgbClr val="0E419C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82448" cy="1479808"/>
          </a:xfrm>
          <a:prstGeom prst="rect">
            <a:avLst/>
          </a:prstGeom>
        </p:spPr>
      </p:pic>
      <p:sp>
        <p:nvSpPr>
          <p:cNvPr id="7" name="iš1íḍè"/>
          <p:cNvSpPr/>
          <p:nvPr/>
        </p:nvSpPr>
        <p:spPr>
          <a:xfrm>
            <a:off x="291588" y="994360"/>
            <a:ext cx="11608824" cy="561544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63500" dir="3900000" algn="t" rotWithShape="0">
              <a:prstClr val="black">
                <a:alpha val="2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500" b="1" i="0" u="none" strike="noStrike" kern="1200" cap="none" spc="30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91588" y="248192"/>
            <a:ext cx="10850563" cy="584563"/>
          </a:xfrm>
        </p:spPr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注册</a:t>
            </a:r>
            <a:endParaRPr lang="zh-CN" dirty="0">
              <a:solidFill>
                <a:schemeClr val="bg1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E442203-4A86-4390-D448-769795C9B9E6}"/>
              </a:ext>
            </a:extLst>
          </p:cNvPr>
          <p:cNvSpPr txBox="1"/>
          <p:nvPr/>
        </p:nvSpPr>
        <p:spPr>
          <a:xfrm>
            <a:off x="711200" y="1349829"/>
            <a:ext cx="10537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网址：</a:t>
            </a:r>
            <a:r>
              <a:rPr kumimoji="1" lang="en" altLang="zh-CN" dirty="0"/>
              <a:t>https://</a:t>
            </a:r>
            <a:r>
              <a:rPr kumimoji="1" lang="en" altLang="zh-CN" dirty="0" err="1"/>
              <a:t>www.huaweicloud.com</a:t>
            </a:r>
            <a:r>
              <a:rPr kumimoji="1" lang="en" altLang="zh-CN" dirty="0"/>
              <a:t>/</a:t>
            </a:r>
            <a:r>
              <a:rPr kumimoji="1" lang="en" altLang="zh-CN" dirty="0" err="1"/>
              <a:t>devcloud</a:t>
            </a:r>
            <a:r>
              <a:rPr kumimoji="1" lang="en" altLang="zh-CN" dirty="0"/>
              <a:t>/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A67983B-D61A-20EE-BEAF-41272DDFE333}"/>
              </a:ext>
            </a:extLst>
          </p:cNvPr>
          <p:cNvSpPr txBox="1"/>
          <p:nvPr/>
        </p:nvSpPr>
        <p:spPr>
          <a:xfrm>
            <a:off x="711200" y="1868031"/>
            <a:ext cx="1066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选择</a:t>
            </a:r>
            <a:r>
              <a:rPr kumimoji="1" lang="en-US" altLang="zh-CN" dirty="0"/>
              <a:t>【</a:t>
            </a:r>
            <a:r>
              <a:rPr kumimoji="1" lang="zh-CN" altLang="en-US" dirty="0"/>
              <a:t>免费注册</a:t>
            </a:r>
            <a:r>
              <a:rPr kumimoji="1" lang="en-US" altLang="zh-CN" dirty="0"/>
              <a:t>】</a:t>
            </a:r>
            <a:r>
              <a:rPr kumimoji="1" lang="zh-CN" altLang="en-US" dirty="0"/>
              <a:t>后进行</a:t>
            </a:r>
            <a:r>
              <a:rPr kumimoji="1" lang="en-US" altLang="zh-CN" dirty="0"/>
              <a:t>【</a:t>
            </a:r>
            <a:r>
              <a:rPr kumimoji="1" lang="zh-CN" altLang="en-US" dirty="0"/>
              <a:t>个人实名认证</a:t>
            </a:r>
            <a:r>
              <a:rPr kumimoji="1" lang="en-US" altLang="zh-CN" dirty="0"/>
              <a:t>】</a:t>
            </a:r>
            <a:r>
              <a:rPr kumimoji="1" lang="zh-CN" altLang="en-US" dirty="0"/>
              <a:t>，否则无法使用云服务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69392EB-B084-A7A6-0BD2-79549FDDFCE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424" y="2446823"/>
            <a:ext cx="5296576" cy="380515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A466995-5501-013B-268D-008889BBB0F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94" t="-1" r="15115" b="46676"/>
          <a:stretch>
            <a:fillRect/>
          </a:stretch>
        </p:blipFill>
        <p:spPr>
          <a:xfrm>
            <a:off x="6408630" y="2304704"/>
            <a:ext cx="4702629" cy="149738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3A00043-E4C2-DB84-4650-0B936497848F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408" b="31750"/>
          <a:stretch>
            <a:fillRect/>
          </a:stretch>
        </p:blipFill>
        <p:spPr>
          <a:xfrm>
            <a:off x="6377738" y="3880066"/>
            <a:ext cx="4733521" cy="233777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11E273-6FEA-A68F-4C82-8FA4E82834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ṡḻîdê">
            <a:extLst>
              <a:ext uri="{FF2B5EF4-FFF2-40B4-BE49-F238E27FC236}">
                <a16:creationId xmlns:a16="http://schemas.microsoft.com/office/drawing/2014/main" id="{6F0BBA3B-BE27-738E-BEAA-DA40C162EC9D}"/>
              </a:ext>
            </a:extLst>
          </p:cNvPr>
          <p:cNvSpPr/>
          <p:nvPr/>
        </p:nvSpPr>
        <p:spPr>
          <a:xfrm>
            <a:off x="0" y="0"/>
            <a:ext cx="12192000" cy="4159045"/>
          </a:xfrm>
          <a:prstGeom prst="rect">
            <a:avLst/>
          </a:prstGeom>
          <a:solidFill>
            <a:srgbClr val="0E419C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043C3F9C-4997-DCB5-546D-1507F71A9F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82448" cy="1479808"/>
          </a:xfrm>
          <a:prstGeom prst="rect">
            <a:avLst/>
          </a:prstGeom>
        </p:spPr>
      </p:pic>
      <p:sp>
        <p:nvSpPr>
          <p:cNvPr id="7" name="iš1íḍè">
            <a:extLst>
              <a:ext uri="{FF2B5EF4-FFF2-40B4-BE49-F238E27FC236}">
                <a16:creationId xmlns:a16="http://schemas.microsoft.com/office/drawing/2014/main" id="{69F76D06-B8BF-B4D8-2AF2-D9F10CC150C2}"/>
              </a:ext>
            </a:extLst>
          </p:cNvPr>
          <p:cNvSpPr/>
          <p:nvPr/>
        </p:nvSpPr>
        <p:spPr>
          <a:xfrm>
            <a:off x="291588" y="994360"/>
            <a:ext cx="11608824" cy="561544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63500" dir="3900000" algn="t" rotWithShape="0">
              <a:prstClr val="black">
                <a:alpha val="2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500" b="1" i="0" u="none" strike="noStrike" kern="1200" cap="none" spc="30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A1AE6EFF-F927-1EAC-B8EE-CC6461990E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588" y="248192"/>
            <a:ext cx="10850563" cy="584563"/>
          </a:xfrm>
        </p:spPr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开通服务</a:t>
            </a:r>
            <a:endParaRPr lang="zh-CN" dirty="0">
              <a:solidFill>
                <a:schemeClr val="bg1"/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359F06F-F678-9E91-DEC8-F7B86D3F918A}"/>
              </a:ext>
            </a:extLst>
          </p:cNvPr>
          <p:cNvSpPr txBox="1"/>
          <p:nvPr/>
        </p:nvSpPr>
        <p:spPr>
          <a:xfrm>
            <a:off x="653143" y="1233714"/>
            <a:ext cx="10421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免费开通</a:t>
            </a:r>
            <a:r>
              <a:rPr kumimoji="1" lang="en-US" altLang="zh-CN" dirty="0"/>
              <a:t>【</a:t>
            </a:r>
            <a:r>
              <a:rPr kumimoji="1" lang="en-US" altLang="zh-CN" dirty="0" err="1"/>
              <a:t>CodeArts</a:t>
            </a:r>
            <a:r>
              <a:rPr kumimoji="1" lang="zh-CN" altLang="en-US" dirty="0"/>
              <a:t>体验版</a:t>
            </a:r>
            <a:r>
              <a:rPr kumimoji="1" lang="en-US" altLang="zh-CN" dirty="0"/>
              <a:t>】</a:t>
            </a:r>
            <a:r>
              <a:rPr kumimoji="1" lang="zh-CN" altLang="en-US" dirty="0"/>
              <a:t>，注意地区选择华东</a:t>
            </a:r>
            <a:r>
              <a:rPr kumimoji="1" lang="en-US" altLang="zh-CN" dirty="0"/>
              <a:t>-</a:t>
            </a:r>
            <a:r>
              <a:rPr kumimoji="1" lang="zh-CN" altLang="en-US" dirty="0"/>
              <a:t>上海一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86D33070-36C1-F7AD-7947-2F60961DFFE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3995"/>
          <a:stretch/>
        </p:blipFill>
        <p:spPr>
          <a:xfrm>
            <a:off x="741224" y="1719162"/>
            <a:ext cx="9752605" cy="4801312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344EBD26-CB7D-8C9C-7DE5-74DBAC53E8A9}"/>
              </a:ext>
            </a:extLst>
          </p:cNvPr>
          <p:cNvSpPr/>
          <p:nvPr/>
        </p:nvSpPr>
        <p:spPr>
          <a:xfrm>
            <a:off x="741225" y="3570514"/>
            <a:ext cx="2509976" cy="70464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905899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D45155-EC5A-26AF-FDC3-1BD1600B3C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ṡḻîdê">
            <a:extLst>
              <a:ext uri="{FF2B5EF4-FFF2-40B4-BE49-F238E27FC236}">
                <a16:creationId xmlns:a16="http://schemas.microsoft.com/office/drawing/2014/main" id="{41A85714-59E1-118D-673B-3A4B308B2B01}"/>
              </a:ext>
            </a:extLst>
          </p:cNvPr>
          <p:cNvSpPr/>
          <p:nvPr/>
        </p:nvSpPr>
        <p:spPr>
          <a:xfrm>
            <a:off x="0" y="0"/>
            <a:ext cx="12192000" cy="4159045"/>
          </a:xfrm>
          <a:prstGeom prst="rect">
            <a:avLst/>
          </a:prstGeom>
          <a:solidFill>
            <a:srgbClr val="0E419C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3756ABD6-33DE-86C5-ED11-BEEABD432F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82448" cy="1479808"/>
          </a:xfrm>
          <a:prstGeom prst="rect">
            <a:avLst/>
          </a:prstGeom>
        </p:spPr>
      </p:pic>
      <p:sp>
        <p:nvSpPr>
          <p:cNvPr id="7" name="iš1íḍè">
            <a:extLst>
              <a:ext uri="{FF2B5EF4-FFF2-40B4-BE49-F238E27FC236}">
                <a16:creationId xmlns:a16="http://schemas.microsoft.com/office/drawing/2014/main" id="{20A2DDF3-2CDC-ADD8-4F55-5B1EB0EB810C}"/>
              </a:ext>
            </a:extLst>
          </p:cNvPr>
          <p:cNvSpPr/>
          <p:nvPr/>
        </p:nvSpPr>
        <p:spPr>
          <a:xfrm>
            <a:off x="291588" y="994360"/>
            <a:ext cx="11608824" cy="561544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63500" dir="3900000" algn="t" rotWithShape="0">
              <a:prstClr val="black">
                <a:alpha val="2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500" b="1" i="0" u="none" strike="noStrike" kern="1200" cap="none" spc="30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93DB725F-443C-EBB0-4A70-8A76701FA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588" y="248192"/>
            <a:ext cx="10850563" cy="584563"/>
          </a:xfrm>
        </p:spPr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新建项目</a:t>
            </a:r>
            <a:endParaRPr lang="zh-CN" dirty="0">
              <a:solidFill>
                <a:schemeClr val="bg1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F11DDCE-5C43-02D1-18AB-8D5935A36B09}"/>
              </a:ext>
            </a:extLst>
          </p:cNvPr>
          <p:cNvSpPr txBox="1"/>
          <p:nvPr/>
        </p:nvSpPr>
        <p:spPr>
          <a:xfrm>
            <a:off x="551543" y="1156642"/>
            <a:ext cx="110163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进入</a:t>
            </a:r>
            <a:r>
              <a:rPr kumimoji="1" lang="en-US" altLang="zh-CN" dirty="0" err="1"/>
              <a:t>CodeArts</a:t>
            </a:r>
            <a:r>
              <a:rPr kumimoji="1" lang="zh-CN" altLang="en-US" dirty="0"/>
              <a:t>后，需要新建一个项目，选择项目模版为</a:t>
            </a:r>
            <a:r>
              <a:rPr kumimoji="1" lang="en-US" altLang="zh-CN" dirty="0"/>
              <a:t>【Scrum】</a:t>
            </a:r>
            <a:r>
              <a:rPr kumimoji="1" lang="zh-CN" altLang="en-US" dirty="0"/>
              <a:t>，项目名称以</a:t>
            </a:r>
            <a:r>
              <a:rPr kumimoji="1" lang="en-US" altLang="zh-CN" dirty="0"/>
              <a:t>【2025</a:t>
            </a:r>
            <a:r>
              <a:rPr kumimoji="1" lang="zh-CN" altLang="en-US" dirty="0"/>
              <a:t>软件工程</a:t>
            </a:r>
            <a:r>
              <a:rPr kumimoji="1" lang="en-US" altLang="zh-CN" dirty="0"/>
              <a:t>_</a:t>
            </a:r>
            <a:r>
              <a:rPr kumimoji="1" lang="zh-CN" altLang="en-US" dirty="0"/>
              <a:t>第</a:t>
            </a:r>
            <a:r>
              <a:rPr kumimoji="1" lang="en-US" altLang="zh-CN" dirty="0"/>
              <a:t>X</a:t>
            </a:r>
            <a:r>
              <a:rPr kumimoji="1" lang="zh-CN" altLang="en-US" dirty="0"/>
              <a:t>小组</a:t>
            </a:r>
            <a:r>
              <a:rPr kumimoji="1" lang="en-US" altLang="zh-CN" dirty="0"/>
              <a:t>】</a:t>
            </a:r>
            <a:r>
              <a:rPr kumimoji="1" lang="zh-CN" altLang="en-US" dirty="0"/>
              <a:t>命名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C2881F5-6429-9CAC-C4FA-9796C7AE372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84" t="14717" r="17825"/>
          <a:stretch/>
        </p:blipFill>
        <p:spPr>
          <a:xfrm>
            <a:off x="624114" y="1964578"/>
            <a:ext cx="5244823" cy="378188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9F489C1-F0B6-786F-C56B-0778387915F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4098" t="8959" r="14566"/>
          <a:stretch/>
        </p:blipFill>
        <p:spPr>
          <a:xfrm>
            <a:off x="6023429" y="1964578"/>
            <a:ext cx="5544457" cy="4050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7966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944C2A-C22E-C9DD-91FF-07476C63AE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ṡḻîdê">
            <a:extLst>
              <a:ext uri="{FF2B5EF4-FFF2-40B4-BE49-F238E27FC236}">
                <a16:creationId xmlns:a16="http://schemas.microsoft.com/office/drawing/2014/main" id="{675EA714-B129-DB43-83AF-A0A70096A76F}"/>
              </a:ext>
            </a:extLst>
          </p:cNvPr>
          <p:cNvSpPr/>
          <p:nvPr/>
        </p:nvSpPr>
        <p:spPr>
          <a:xfrm>
            <a:off x="0" y="0"/>
            <a:ext cx="12192000" cy="4159045"/>
          </a:xfrm>
          <a:prstGeom prst="rect">
            <a:avLst/>
          </a:prstGeom>
          <a:solidFill>
            <a:srgbClr val="0E419C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55F86E46-A7DB-F19D-2556-55B81D13B9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82448" cy="1479808"/>
          </a:xfrm>
          <a:prstGeom prst="rect">
            <a:avLst/>
          </a:prstGeom>
        </p:spPr>
      </p:pic>
      <p:sp>
        <p:nvSpPr>
          <p:cNvPr id="7" name="iš1íḍè">
            <a:extLst>
              <a:ext uri="{FF2B5EF4-FFF2-40B4-BE49-F238E27FC236}">
                <a16:creationId xmlns:a16="http://schemas.microsoft.com/office/drawing/2014/main" id="{E9D94A1D-84D0-E7F2-82AF-5B7CE82EF863}"/>
              </a:ext>
            </a:extLst>
          </p:cNvPr>
          <p:cNvSpPr/>
          <p:nvPr/>
        </p:nvSpPr>
        <p:spPr>
          <a:xfrm>
            <a:off x="291588" y="994360"/>
            <a:ext cx="11608824" cy="561544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63500" dir="3900000" algn="t" rotWithShape="0">
              <a:prstClr val="black">
                <a:alpha val="2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500" b="1" i="0" u="none" strike="noStrike" kern="1200" cap="none" spc="30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A71DF1AF-B337-98AE-2632-7F3347C9B8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588" y="248192"/>
            <a:ext cx="10850563" cy="584563"/>
          </a:xfrm>
        </p:spPr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新建代码仓库</a:t>
            </a:r>
            <a:endParaRPr lang="zh-CN" dirty="0">
              <a:solidFill>
                <a:schemeClr val="bg1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8A9044C-2850-D510-FAFD-64B72ACDAD3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8814"/>
          <a:stretch/>
        </p:blipFill>
        <p:spPr>
          <a:xfrm>
            <a:off x="947056" y="1479808"/>
            <a:ext cx="5279573" cy="2755792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9C8E2CB2-A05B-3382-9321-61CCBD8100F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9140"/>
          <a:stretch/>
        </p:blipFill>
        <p:spPr>
          <a:xfrm>
            <a:off x="3603171" y="2375972"/>
            <a:ext cx="7772400" cy="404246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F04C6840-AF87-9E42-6554-BE711528FF82}"/>
              </a:ext>
            </a:extLst>
          </p:cNvPr>
          <p:cNvSpPr txBox="1"/>
          <p:nvPr/>
        </p:nvSpPr>
        <p:spPr>
          <a:xfrm>
            <a:off x="6603349" y="1479808"/>
            <a:ext cx="49203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在左侧导航栏中选择代码</a:t>
            </a:r>
            <a:r>
              <a:rPr kumimoji="1" lang="en-US" altLang="zh-CN" dirty="0"/>
              <a:t>—</a:t>
            </a:r>
            <a:r>
              <a:rPr kumimoji="1" lang="zh-CN" altLang="en-US" dirty="0"/>
              <a:t>代码托管，新建项目仓库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C2F4C11-22CB-7D18-3DD9-0F90ABDC2CC5}"/>
              </a:ext>
            </a:extLst>
          </p:cNvPr>
          <p:cNvSpPr/>
          <p:nvPr/>
        </p:nvSpPr>
        <p:spPr>
          <a:xfrm>
            <a:off x="655468" y="2195210"/>
            <a:ext cx="1209495" cy="20900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02F0925C-219F-DABB-7E8B-541E69063564}"/>
              </a:ext>
            </a:extLst>
          </p:cNvPr>
          <p:cNvSpPr/>
          <p:nvPr/>
        </p:nvSpPr>
        <p:spPr>
          <a:xfrm>
            <a:off x="4580254" y="3357155"/>
            <a:ext cx="1636215" cy="3309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7840717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48.3995275590552,&quot;left&quot;:52.749921259842516,&quot;top&quot;:212.23377952755905,&quot;width&quot;:812.1244094488188}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48.3995275590552,&quot;left&quot;:52.749921259842516,&quot;top&quot;:212.23377952755905,&quot;width&quot;:812.1244094488188}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48.3995275590552,&quot;left&quot;:52.749921259842516,&quot;top&quot;:212.23377952755905,&quot;width&quot;:812.1244094488188}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48.3995275590552,&quot;left&quot;:52.749921259842516,&quot;top&quot;:212.23377952755905,&quot;width&quot;:812.1244094488188}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48.3995275590552,&quot;left&quot;:52.749921259842516,&quot;top&quot;:212.23377952755905,&quot;width&quot;:812.1244094488188}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48.3995275590552,&quot;left&quot;:52.749921259842516,&quot;top&quot;:212.23377952755905,&quot;width&quot;:812.1244094488188}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48.3995275590552,&quot;left&quot;:52.749921259842516,&quot;top&quot;:212.23377952755905,&quot;width&quot;:812.1244094488188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48.3995275590552,&quot;left&quot;:52.749921259842516,&quot;top&quot;:212.23377952755905,&quot;width&quot;:812.1244094488188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48.3995275590552,&quot;left&quot;:52.749921259842516,&quot;top&quot;:212.23377952755905,&quot;width&quot;:812.1244094488188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48.3995275590552,&quot;left&quot;:52.749921259842516,&quot;top&quot;:212.23377952755905,&quot;width&quot;:812.1244094488188}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48.3995275590552,&quot;left&quot;:52.749921259842516,&quot;top&quot;:212.23377952755905,&quot;width&quot;:812.1244094488188}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48.3995275590552,&quot;left&quot;:52.749921259842516,&quot;top&quot;:212.23377952755905,&quot;width&quot;:812.1244094488188}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48.3995275590552,&quot;left&quot;:52.749921259842516,&quot;top&quot;:212.23377952755905,&quot;width&quot;:812.1244094488188}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48.3995275590552,&quot;left&quot;:52.749921259842516,&quot;top&quot;:212.23377952755905,&quot;width&quot;:812.1244094488188}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48.3995275590552,&quot;left&quot;:52.749921259842516,&quot;top&quot;:212.23377952755905,&quot;width&quot;:812.1244094488188}"/>
</p:tagLst>
</file>

<file path=ppt/theme/theme1.xml><?xml version="1.0" encoding="utf-8"?>
<a:theme xmlns:a="http://schemas.openxmlformats.org/drawingml/2006/main" name="主题5">
  <a:themeElements>
    <a:clrScheme name="20171020-02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2B4E72"/>
      </a:accent1>
      <a:accent2>
        <a:srgbClr val="2790B0"/>
      </a:accent2>
      <a:accent3>
        <a:srgbClr val="94BA65"/>
      </a:accent3>
      <a:accent4>
        <a:srgbClr val="353432"/>
      </a:accent4>
      <a:accent5>
        <a:srgbClr val="4E4D4A"/>
      </a:accent5>
      <a:accent6>
        <a:srgbClr val="BFBFBF"/>
      </a:accent6>
      <a:hlink>
        <a:srgbClr val="0077B5"/>
      </a:hlink>
      <a:folHlink>
        <a:srgbClr val="BFBFBF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PT模版" id="{86C3B649-E0CA-A14F-9AFA-CE19E2BC4C29}" vid="{D3E2BEE3-CE2B-D54C-B5AC-6FFA269CDF77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5788</TotalTime>
  <Words>1614</Words>
  <Application>Microsoft Macintosh PowerPoint</Application>
  <PresentationFormat>宽屏</PresentationFormat>
  <Paragraphs>80</Paragraphs>
  <Slides>19</Slides>
  <Notes>19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4" baseType="lpstr">
      <vt:lpstr>微软雅黑</vt:lpstr>
      <vt:lpstr>Arial</vt:lpstr>
      <vt:lpstr>Calibri</vt:lpstr>
      <vt:lpstr>Century Gothic</vt:lpstr>
      <vt:lpstr>主题5</vt:lpstr>
      <vt:lpstr>PowerPoint 演示文稿</vt:lpstr>
      <vt:lpstr>PowerPoint 演示文稿</vt:lpstr>
      <vt:lpstr>PowerPoint 演示文稿</vt:lpstr>
      <vt:lpstr>平台概述</vt:lpstr>
      <vt:lpstr>PowerPoint 演示文稿</vt:lpstr>
      <vt:lpstr>注册</vt:lpstr>
      <vt:lpstr>开通服务</vt:lpstr>
      <vt:lpstr>新建项目</vt:lpstr>
      <vt:lpstr>新建代码仓库</vt:lpstr>
      <vt:lpstr>邀请项目成员</vt:lpstr>
      <vt:lpstr>邀请助教加入代码仓库</vt:lpstr>
      <vt:lpstr>设置用户昵称</vt:lpstr>
      <vt:lpstr>PowerPoint 演示文稿</vt:lpstr>
      <vt:lpstr>需求管理</vt:lpstr>
      <vt:lpstr>代码托管</vt:lpstr>
      <vt:lpstr>代码托管</vt:lpstr>
      <vt:lpstr>代码检查</vt:lpstr>
      <vt:lpstr>代码测试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傅 永鸿</dc:creator>
  <cp:lastModifiedBy>8618951296172</cp:lastModifiedBy>
  <cp:revision>75</cp:revision>
  <dcterms:created xsi:type="dcterms:W3CDTF">2018-10-08T12:30:00Z</dcterms:created>
  <dcterms:modified xsi:type="dcterms:W3CDTF">2025-02-26T01:58:08Z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BD9C661E59DE4BB4BC7786C1A9756F27_12</vt:lpwstr>
  </property>
  <property fmtid="{D5CDD505-2E9C-101B-9397-08002B2CF9AE}" pid="3" name="KSOProductBuildVer">
    <vt:lpwstr>2052-12.1.0.19302</vt:lpwstr>
  </property>
</Properties>
</file>